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31" r:id="rId2"/>
    <p:sldId id="411" r:id="rId3"/>
    <p:sldId id="442" r:id="rId4"/>
    <p:sldId id="465" r:id="rId5"/>
    <p:sldId id="262" r:id="rId6"/>
    <p:sldId id="481" r:id="rId7"/>
    <p:sldId id="428" r:id="rId8"/>
    <p:sldId id="441" r:id="rId9"/>
    <p:sldId id="348" r:id="rId10"/>
    <p:sldId id="437" r:id="rId11"/>
    <p:sldId id="454" r:id="rId12"/>
    <p:sldId id="438" r:id="rId13"/>
    <p:sldId id="455" r:id="rId14"/>
    <p:sldId id="436" r:id="rId15"/>
    <p:sldId id="471" r:id="rId16"/>
    <p:sldId id="350" r:id="rId17"/>
    <p:sldId id="259" r:id="rId18"/>
    <p:sldId id="458" r:id="rId19"/>
    <p:sldId id="461" r:id="rId20"/>
    <p:sldId id="450" r:id="rId21"/>
    <p:sldId id="472" r:id="rId22"/>
    <p:sldId id="410" r:id="rId23"/>
    <p:sldId id="452" r:id="rId24"/>
    <p:sldId id="478" r:id="rId25"/>
    <p:sldId id="446" r:id="rId26"/>
    <p:sldId id="459" r:id="rId27"/>
    <p:sldId id="483" r:id="rId28"/>
    <p:sldId id="482" r:id="rId29"/>
    <p:sldId id="466" r:id="rId30"/>
    <p:sldId id="484" r:id="rId31"/>
    <p:sldId id="480" r:id="rId32"/>
    <p:sldId id="464" r:id="rId33"/>
    <p:sldId id="439" r:id="rId34"/>
    <p:sldId id="460" r:id="rId35"/>
    <p:sldId id="470" r:id="rId36"/>
    <p:sldId id="453" r:id="rId37"/>
    <p:sldId id="477" r:id="rId3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855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29-8-2019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ropomi.eu/sites/default/files/files/agu_veefkind.pdf" TargetMode="External"/><Relationship Id="rId2" Type="http://schemas.openxmlformats.org/officeDocument/2006/relationships/hyperlink" Target="https://www.theguardian.com/sustainable-business/2016/jul/05/how-air-pollution-affects-your-health-infographic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Remote sensing measurements: </a:t>
            </a:r>
            <a:br>
              <a:rPr lang="en-US" sz="2800" dirty="0"/>
            </a:br>
            <a:r>
              <a:rPr lang="en-US" sz="2400" dirty="0"/>
              <a:t>OMI (</a:t>
            </a:r>
            <a:r>
              <a:rPr lang="nl-NL" sz="2400" dirty="0"/>
              <a:t>Ozone Monitoring Instrument)</a:t>
            </a:r>
            <a:endParaRPr lang="nl-NL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7558901" y="3007237"/>
            <a:ext cx="2334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4700843" y="5765148"/>
            <a:ext cx="2941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2321217" y="6095764"/>
            <a:ext cx="2165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2321217" y="5422114"/>
            <a:ext cx="5366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+mj-lt"/>
              </a:rPr>
              <a:t>Spectral bands: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dirty="0">
                <a:latin typeface="+mj-lt"/>
              </a:rPr>
              <a:t>270 to 500 nm)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dirty="0">
                <a:latin typeface="Verdana" panose="020B0604030504040204" pitchFamily="34" charset="0"/>
              </a:rPr>
              <a:t> </a:t>
            </a:r>
            <a:endParaRPr lang="nl-NL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062868"/>
              </p:ext>
            </p:extLst>
          </p:nvPr>
        </p:nvGraphicFramePr>
        <p:xfrm>
          <a:off x="7558901" y="1690688"/>
          <a:ext cx="2694104" cy="643890"/>
        </p:xfrm>
        <a:graphic>
          <a:graphicData uri="http://schemas.openxmlformats.org/drawingml/2006/table">
            <a:tbl>
              <a:tblPr/>
              <a:tblGrid>
                <a:gridCol w="1618655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1075449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259360">
                <a:tc>
                  <a:txBody>
                    <a:bodyPr/>
                    <a:lstStyle/>
                    <a:p>
                      <a:pPr fontAlgn="t"/>
                      <a:r>
                        <a:rPr lang="nl-NL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38" y="1446685"/>
            <a:ext cx="5295662" cy="3904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4120" cy="27699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7500178" y="3452918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sz="14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SO</a:t>
            </a:r>
            <a:r>
              <a:rPr lang="en-US" sz="14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</a:t>
            </a:r>
            <a:r>
              <a:rPr lang="en-US" sz="14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3901248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6697" y="1714035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40430" y="29759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  <a:p>
            <a:r>
              <a:rPr lang="en-US" sz="2000" dirty="0">
                <a:latin typeface="+mj-lt"/>
              </a:rPr>
              <a:t>launched 2017, available from Feb 2018</a:t>
            </a:r>
            <a:endParaRPr lang="nl-NL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478473" y="6191075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E58CD7-8EF1-46B8-A2B6-AF7AA078876C}"/>
              </a:ext>
            </a:extLst>
          </p:cNvPr>
          <p:cNvSpPr/>
          <p:nvPr/>
        </p:nvSpPr>
        <p:spPr>
          <a:xfrm>
            <a:off x="9308778" y="1308303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7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7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12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Spectral bands: </a:t>
            </a: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ultraviolet and visible (270–500 nm), near-infrared (675–775 nm), shortwave infrared (2305–2385 nm) spectral bands.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O3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SO2, methane and CO 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317061" y="6415074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620" y="1369249"/>
            <a:ext cx="8361180" cy="280912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981200" y="354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>
                <a:latin typeface="+mj-lt"/>
              </a:rPr>
              <a:t>Spectral bands of </a:t>
            </a:r>
            <a:r>
              <a:rPr lang="en-US" sz="2800" dirty="0" err="1">
                <a:latin typeface="+mj-lt"/>
              </a:rPr>
              <a:t>Tropomi</a:t>
            </a:r>
            <a:endParaRPr lang="nl-NL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56" y="4298535"/>
            <a:ext cx="5592591" cy="23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09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0967" y="784574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2103659" y="2374517"/>
            <a:ext cx="73223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 methods: regression, Kriging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Chemical transportation models: GEOS-CHEM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Hybrid: Kalman filter  </a:t>
            </a:r>
            <a:endParaRPr lang="nl-N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927"/>
            <a:ext cx="10515600" cy="1325563"/>
          </a:xfrm>
        </p:spPr>
        <p:txBody>
          <a:bodyPr/>
          <a:lstStyle/>
          <a:p>
            <a:br>
              <a:rPr lang="en-US" sz="2800" dirty="0"/>
            </a:br>
            <a:br>
              <a:rPr lang="en-US" sz="2400" dirty="0"/>
            </a:br>
            <a:r>
              <a:rPr lang="en-US" sz="2400" dirty="0"/>
              <a:t>Predicting air pollution and analyzing the sources. </a:t>
            </a:r>
            <a:endParaRPr lang="nl-N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869035" y="1815272"/>
                <a:ext cx="6747651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8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8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5132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2581014" y="2894202"/>
            <a:ext cx="18687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Sensor measurements:</a:t>
            </a:r>
          </a:p>
          <a:p>
            <a:endParaRPr lang="en-US" dirty="0"/>
          </a:p>
          <a:p>
            <a:r>
              <a:rPr lang="en-US" dirty="0"/>
              <a:t>Station measurements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Mobil sensors</a:t>
            </a:r>
          </a:p>
          <a:p>
            <a:endParaRPr lang="nl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8121941" y="2901658"/>
            <a:ext cx="20910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GIS predictors:</a:t>
            </a:r>
          </a:p>
          <a:p>
            <a:endParaRPr lang="en-US" dirty="0"/>
          </a:p>
          <a:p>
            <a:r>
              <a:rPr lang="en-US" dirty="0"/>
              <a:t>Population</a:t>
            </a:r>
          </a:p>
          <a:p>
            <a:r>
              <a:rPr lang="en-US" dirty="0"/>
              <a:t>Road length within a buffer</a:t>
            </a:r>
          </a:p>
          <a:p>
            <a:r>
              <a:rPr lang="en-US" dirty="0"/>
              <a:t>Distance to roads</a:t>
            </a:r>
          </a:p>
          <a:p>
            <a:r>
              <a:rPr lang="en-US" dirty="0"/>
              <a:t>Traffic load</a:t>
            </a:r>
          </a:p>
          <a:p>
            <a:r>
              <a:rPr lang="en-US" dirty="0"/>
              <a:t>…</a:t>
            </a:r>
          </a:p>
          <a:p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4741956" y="2920927"/>
            <a:ext cx="20888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Remote sensing measurements:</a:t>
            </a:r>
          </a:p>
          <a:p>
            <a:endParaRPr lang="en-US" dirty="0"/>
          </a:p>
          <a:p>
            <a:r>
              <a:rPr lang="en-US" dirty="0"/>
              <a:t>OMI (250 km)</a:t>
            </a:r>
          </a:p>
          <a:p>
            <a:r>
              <a:rPr lang="en-US" dirty="0" err="1"/>
              <a:t>Tropomi</a:t>
            </a:r>
            <a:r>
              <a:rPr lang="en-US" dirty="0"/>
              <a:t> (8 km)</a:t>
            </a:r>
          </a:p>
          <a:p>
            <a:r>
              <a:rPr lang="en-US" dirty="0"/>
              <a:t>…</a:t>
            </a:r>
          </a:p>
          <a:p>
            <a:endParaRPr lang="nl-NL" dirty="0"/>
          </a:p>
        </p:txBody>
      </p:sp>
      <p:pic>
        <p:nvPicPr>
          <p:cNvPr id="11" name="Picture 4" descr="http://en.citizendium.org/images/8/83/Air_Quality_Monitoring_Station.jpg">
            <a:extLst>
              <a:ext uri="{FF2B5EF4-FFF2-40B4-BE49-F238E27FC236}">
                <a16:creationId xmlns:a16="http://schemas.microsoft.com/office/drawing/2014/main" id="{1845A67F-3833-439E-AC44-54804855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28" y="4386367"/>
            <a:ext cx="1077937" cy="80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005">
            <a:extLst>
              <a:ext uri="{FF2B5EF4-FFF2-40B4-BE49-F238E27FC236}">
                <a16:creationId xmlns:a16="http://schemas.microsoft.com/office/drawing/2014/main" id="{DEF936D1-BB5C-418D-B4F2-1D26A508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823" y="5373483"/>
            <a:ext cx="1514685" cy="1241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2535134" y="2859713"/>
            <a:ext cx="1828800" cy="3861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4687169" y="2859713"/>
            <a:ext cx="1828800" cy="3861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8060940" y="2832566"/>
            <a:ext cx="2428095" cy="38617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3777842" y="2356923"/>
            <a:ext cx="0" cy="37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5602011" y="2414995"/>
            <a:ext cx="0" cy="37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8481270" y="2328554"/>
            <a:ext cx="0" cy="40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6023295" y="2320790"/>
            <a:ext cx="651021" cy="409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7426180" y="2254953"/>
            <a:ext cx="1065402" cy="475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4687169" y="424627"/>
            <a:ext cx="39742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+mj-lt"/>
              </a:rPr>
              <a:t>Land use regression (LUR) </a:t>
            </a:r>
            <a:endParaRPr lang="nl-N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38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69646" y="900945"/>
            <a:ext cx="7886700" cy="47029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 </a:t>
            </a:r>
            <a:br>
              <a:rPr lang="en-US" sz="2700" dirty="0"/>
            </a:br>
            <a:r>
              <a:rPr lang="en-US" sz="3100" dirty="0"/>
              <a:t>Predictor variables in buffers </a:t>
            </a:r>
            <a:endParaRPr lang="en-US" sz="27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964431" y="2788008"/>
                <a:ext cx="151529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+mj-lt"/>
                  </a:rPr>
                  <a:t>25m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431" y="2788008"/>
                <a:ext cx="1515292" cy="307777"/>
              </a:xfrm>
              <a:prstGeom prst="rect">
                <a:avLst/>
              </a:prstGeom>
              <a:blipFill>
                <a:blip r:embed="rId3"/>
                <a:stretch>
                  <a:fillRect l="-6426" t="-25490" b="-49020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7578282" y="2690344"/>
            <a:ext cx="4613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1000m buffer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5825697" y="3303764"/>
            <a:ext cx="5317679" cy="3162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1048624" y="3303764"/>
            <a:ext cx="5511203" cy="32285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5736F8-EDB0-4E6E-955F-A922ED136B40}"/>
              </a:ext>
            </a:extLst>
          </p:cNvPr>
          <p:cNvSpPr/>
          <p:nvPr/>
        </p:nvSpPr>
        <p:spPr>
          <a:xfrm>
            <a:off x="5074573" y="2151741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</a:rPr>
              <a:t>Major road length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8470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DD4-C757-2C4A-BF92-D1C0DC4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3414" y="737992"/>
            <a:ext cx="6910077" cy="994172"/>
          </a:xfrm>
        </p:spPr>
        <p:txBody>
          <a:bodyPr>
            <a:noAutofit/>
          </a:bodyPr>
          <a:lstStyle/>
          <a:p>
            <a:r>
              <a:rPr lang="nl-NL" altLang="zh-CN" sz="2800" dirty="0"/>
              <a:t>LUR Prediction </a:t>
            </a:r>
            <a:br>
              <a:rPr lang="nl-NL" altLang="zh-CN" sz="2800" dirty="0"/>
            </a:br>
            <a:endParaRPr lang="en-US" sz="2000" dirty="0"/>
          </a:p>
        </p:txBody>
      </p:sp>
      <p:pic>
        <p:nvPicPr>
          <p:cNvPr id="3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0F229079-B1FC-BB42-93AE-792E55EC4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362" y="1971326"/>
            <a:ext cx="3896330" cy="389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A48B-2E6C-9F4D-91FC-CC78D04EDC90}"/>
              </a:ext>
            </a:extLst>
          </p:cNvPr>
          <p:cNvSpPr txBox="1"/>
          <p:nvPr/>
        </p:nvSpPr>
        <p:spPr>
          <a:xfrm>
            <a:off x="8489230" y="5379500"/>
            <a:ext cx="101630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Hour</a:t>
            </a:r>
            <a:endParaRPr lang="nl-NL" sz="27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AA4A46-AE9C-D348-A16A-211671630B39}"/>
              </a:ext>
            </a:extLst>
          </p:cNvPr>
          <p:cNvCxnSpPr>
            <a:cxnSpLocks/>
          </p:cNvCxnSpPr>
          <p:nvPr/>
        </p:nvCxnSpPr>
        <p:spPr>
          <a:xfrm>
            <a:off x="5026143" y="5608421"/>
            <a:ext cx="788057" cy="2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90103-CA1B-8843-973E-1F56D32D6137}"/>
              </a:ext>
            </a:extLst>
          </p:cNvPr>
          <p:cNvSpPr txBox="1"/>
          <p:nvPr/>
        </p:nvSpPr>
        <p:spPr>
          <a:xfrm>
            <a:off x="4794804" y="5409046"/>
            <a:ext cx="334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0</a:t>
            </a:r>
            <a:endParaRPr lang="nl-NL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FA-81EF-5D4F-8D95-7881E3B92FB9}"/>
              </a:ext>
            </a:extLst>
          </p:cNvPr>
          <p:cNvSpPr txBox="1"/>
          <p:nvPr/>
        </p:nvSpPr>
        <p:spPr>
          <a:xfrm>
            <a:off x="5814198" y="5409046"/>
            <a:ext cx="12848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5km</a:t>
            </a:r>
            <a:endParaRPr lang="nl-NL" sz="21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6EC411-1C7C-AD46-BB53-6A252E12A87B}"/>
              </a:ext>
            </a:extLst>
          </p:cNvPr>
          <p:cNvGrpSpPr/>
          <p:nvPr/>
        </p:nvGrpSpPr>
        <p:grpSpPr>
          <a:xfrm>
            <a:off x="9077797" y="2259748"/>
            <a:ext cx="1205367" cy="3018563"/>
            <a:chOff x="1789473" y="1309312"/>
            <a:chExt cx="1607154" cy="4024751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1B69AD-37CF-CD4B-99F7-F8F73DBFB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408879E-5350-6040-AB26-9281D9E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38541-2EE3-BF42-9737-BB4348C5272A}"/>
                </a:ext>
              </a:extLst>
            </p:cNvPr>
            <p:cNvSpPr txBox="1"/>
            <p:nvPr/>
          </p:nvSpPr>
          <p:spPr>
            <a:xfrm>
              <a:off x="2354847" y="4780066"/>
              <a:ext cx="571968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0</a:t>
              </a:r>
              <a:endParaRPr lang="nl-NL" sz="21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AF500-931B-E148-B974-AFBCD0CBD26C}"/>
                </a:ext>
              </a:extLst>
            </p:cNvPr>
            <p:cNvSpPr txBox="1"/>
            <p:nvPr/>
          </p:nvSpPr>
          <p:spPr>
            <a:xfrm>
              <a:off x="2358143" y="1822829"/>
              <a:ext cx="1038484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60</a:t>
              </a:r>
              <a:endParaRPr lang="nl-NL" sz="21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1CF0E-B6E8-EE48-8ED8-F045D646A333}"/>
                </a:ext>
              </a:extLst>
            </p:cNvPr>
            <p:cNvSpPr txBox="1"/>
            <p:nvPr/>
          </p:nvSpPr>
          <p:spPr>
            <a:xfrm>
              <a:off x="2354846" y="3316275"/>
              <a:ext cx="958827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00" dirty="0"/>
                <a:t>30</a:t>
              </a:r>
              <a:endParaRPr lang="nl-NL" sz="2100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12BF7-D5CD-6643-9B53-BE7AC830843A}"/>
                </a:ext>
              </a:extLst>
            </p:cNvPr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42A592-3EB1-114D-B8E3-13FEDE15C768}"/>
                </a:ext>
              </a:extLst>
            </p:cNvPr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38AF2-FBB3-334E-84ED-E9363A1F8031}"/>
                </a:ext>
              </a:extLst>
            </p:cNvPr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6FE12-31B9-904B-B4AF-220558F0F03A}"/>
              </a:ext>
            </a:extLst>
          </p:cNvPr>
          <p:cNvGrpSpPr/>
          <p:nvPr/>
        </p:nvGrpSpPr>
        <p:grpSpPr>
          <a:xfrm>
            <a:off x="2111088" y="1967984"/>
            <a:ext cx="2464403" cy="2796540"/>
            <a:chOff x="8792103" y="1132434"/>
            <a:chExt cx="3285871" cy="372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75B328-F452-684A-B4CF-22B0C41D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103" y="1132434"/>
              <a:ext cx="3285871" cy="3728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DD4B0-7488-A741-833C-3C1A784B3B63}"/>
                </a:ext>
              </a:extLst>
            </p:cNvPr>
            <p:cNvSpPr txBox="1"/>
            <p:nvPr/>
          </p:nvSpPr>
          <p:spPr>
            <a:xfrm>
              <a:off x="10170160" y="2941501"/>
              <a:ext cx="406400" cy="33855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0A1A9-771F-4269-8821-468A2571BF81}"/>
              </a:ext>
            </a:extLst>
          </p:cNvPr>
          <p:cNvSpPr txBox="1"/>
          <p:nvPr/>
        </p:nvSpPr>
        <p:spPr>
          <a:xfrm>
            <a:off x="7328281" y="5916562"/>
            <a:ext cx="2039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m resolution</a:t>
            </a:r>
            <a:endParaRPr lang="nl-NL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6D50AB-9AE1-4569-9779-67278AFCD160}"/>
              </a:ext>
            </a:extLst>
          </p:cNvPr>
          <p:cNvSpPr/>
          <p:nvPr/>
        </p:nvSpPr>
        <p:spPr>
          <a:xfrm>
            <a:off x="4519850" y="1601023"/>
            <a:ext cx="5912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+mj-lt"/>
              </a:rPr>
              <a:t>Spatiotemporal dynamic of air pollution showing road effects</a:t>
            </a:r>
            <a:endParaRPr lang="nl-NL" dirty="0"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992EFD-8829-40A7-BDFE-AF187D664B8F}"/>
              </a:ext>
            </a:extLst>
          </p:cNvPr>
          <p:cNvGrpSpPr/>
          <p:nvPr/>
        </p:nvGrpSpPr>
        <p:grpSpPr>
          <a:xfrm>
            <a:off x="5620597" y="4514962"/>
            <a:ext cx="193601" cy="247329"/>
            <a:chOff x="5620597" y="4514962"/>
            <a:chExt cx="193601" cy="24732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131ACD9-AEE9-4AA1-9C3A-4F375F8E6F78}"/>
                </a:ext>
              </a:extLst>
            </p:cNvPr>
            <p:cNvSpPr/>
            <p:nvPr/>
          </p:nvSpPr>
          <p:spPr>
            <a:xfrm>
              <a:off x="5620624" y="4639112"/>
              <a:ext cx="193574" cy="1231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781B5A59-EB44-4DE2-A78B-ECD45E13DE68}"/>
                </a:ext>
              </a:extLst>
            </p:cNvPr>
            <p:cNvSpPr/>
            <p:nvPr/>
          </p:nvSpPr>
          <p:spPr>
            <a:xfrm>
              <a:off x="5620597" y="4514962"/>
              <a:ext cx="189555" cy="123179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E48C40-E8E9-46F0-9C5B-FDCBEC5359A2}"/>
              </a:ext>
            </a:extLst>
          </p:cNvPr>
          <p:cNvGrpSpPr/>
          <p:nvPr/>
        </p:nvGrpSpPr>
        <p:grpSpPr>
          <a:xfrm>
            <a:off x="7638452" y="3260130"/>
            <a:ext cx="193601" cy="247329"/>
            <a:chOff x="5620597" y="4514962"/>
            <a:chExt cx="193601" cy="24732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912DC2-814E-45C4-8E7F-29E6A3DCD97A}"/>
                </a:ext>
              </a:extLst>
            </p:cNvPr>
            <p:cNvSpPr/>
            <p:nvPr/>
          </p:nvSpPr>
          <p:spPr>
            <a:xfrm>
              <a:off x="5620624" y="4639112"/>
              <a:ext cx="193574" cy="123179"/>
            </a:xfrm>
            <a:prstGeom prst="rect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D886208-2701-4DCB-A4F6-65782AF16A35}"/>
                </a:ext>
              </a:extLst>
            </p:cNvPr>
            <p:cNvSpPr/>
            <p:nvPr/>
          </p:nvSpPr>
          <p:spPr>
            <a:xfrm>
              <a:off x="5620597" y="4514962"/>
              <a:ext cx="189555" cy="123179"/>
            </a:xfrm>
            <a:prstGeom prst="triangl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26CDCE3-92B3-49D3-8897-A5D8FF6A818E}"/>
              </a:ext>
            </a:extLst>
          </p:cNvPr>
          <p:cNvSpPr/>
          <p:nvPr/>
        </p:nvSpPr>
        <p:spPr>
          <a:xfrm>
            <a:off x="5964572" y="3531275"/>
            <a:ext cx="1669410" cy="1175264"/>
          </a:xfrm>
          <a:custGeom>
            <a:avLst/>
            <a:gdLst>
              <a:gd name="connsiteX0" fmla="*/ 0 w 1669410"/>
              <a:gd name="connsiteY0" fmla="*/ 1166560 h 1175264"/>
              <a:gd name="connsiteX1" fmla="*/ 209725 w 1669410"/>
              <a:gd name="connsiteY1" fmla="*/ 1166560 h 1175264"/>
              <a:gd name="connsiteX2" fmla="*/ 260059 w 1669410"/>
              <a:gd name="connsiteY2" fmla="*/ 1116226 h 1175264"/>
              <a:gd name="connsiteX3" fmla="*/ 335560 w 1669410"/>
              <a:gd name="connsiteY3" fmla="*/ 1074281 h 1175264"/>
              <a:gd name="connsiteX4" fmla="*/ 411061 w 1669410"/>
              <a:gd name="connsiteY4" fmla="*/ 1074281 h 1175264"/>
              <a:gd name="connsiteX5" fmla="*/ 461395 w 1669410"/>
              <a:gd name="connsiteY5" fmla="*/ 1057503 h 1175264"/>
              <a:gd name="connsiteX6" fmla="*/ 486562 w 1669410"/>
              <a:gd name="connsiteY6" fmla="*/ 1049114 h 1175264"/>
              <a:gd name="connsiteX7" fmla="*/ 511729 w 1669410"/>
              <a:gd name="connsiteY7" fmla="*/ 1023947 h 1175264"/>
              <a:gd name="connsiteX8" fmla="*/ 520118 w 1669410"/>
              <a:gd name="connsiteY8" fmla="*/ 998780 h 1175264"/>
              <a:gd name="connsiteX9" fmla="*/ 545285 w 1669410"/>
              <a:gd name="connsiteY9" fmla="*/ 940057 h 1175264"/>
              <a:gd name="connsiteX10" fmla="*/ 553674 w 1669410"/>
              <a:gd name="connsiteY10" fmla="*/ 856167 h 1175264"/>
              <a:gd name="connsiteX11" fmla="*/ 587230 w 1669410"/>
              <a:gd name="connsiteY11" fmla="*/ 847778 h 1175264"/>
              <a:gd name="connsiteX12" fmla="*/ 629175 w 1669410"/>
              <a:gd name="connsiteY12" fmla="*/ 839389 h 1175264"/>
              <a:gd name="connsiteX13" fmla="*/ 738232 w 1669410"/>
              <a:gd name="connsiteY13" fmla="*/ 831000 h 1175264"/>
              <a:gd name="connsiteX14" fmla="*/ 763399 w 1669410"/>
              <a:gd name="connsiteY14" fmla="*/ 755499 h 1175264"/>
              <a:gd name="connsiteX15" fmla="*/ 771788 w 1669410"/>
              <a:gd name="connsiteY15" fmla="*/ 730332 h 1175264"/>
              <a:gd name="connsiteX16" fmla="*/ 788566 w 1669410"/>
              <a:gd name="connsiteY16" fmla="*/ 646442 h 1175264"/>
              <a:gd name="connsiteX17" fmla="*/ 813733 w 1669410"/>
              <a:gd name="connsiteY17" fmla="*/ 638053 h 1175264"/>
              <a:gd name="connsiteX18" fmla="*/ 1073791 w 1669410"/>
              <a:gd name="connsiteY18" fmla="*/ 629664 h 1175264"/>
              <a:gd name="connsiteX19" fmla="*/ 1082180 w 1669410"/>
              <a:gd name="connsiteY19" fmla="*/ 596108 h 1175264"/>
              <a:gd name="connsiteX20" fmla="*/ 1073791 w 1669410"/>
              <a:gd name="connsiteY20" fmla="*/ 570942 h 1175264"/>
              <a:gd name="connsiteX21" fmla="*/ 1057013 w 1669410"/>
              <a:gd name="connsiteY21" fmla="*/ 545775 h 1175264"/>
              <a:gd name="connsiteX22" fmla="*/ 1015068 w 1669410"/>
              <a:gd name="connsiteY22" fmla="*/ 495441 h 1175264"/>
              <a:gd name="connsiteX23" fmla="*/ 998290 w 1669410"/>
              <a:gd name="connsiteY23" fmla="*/ 436718 h 1175264"/>
              <a:gd name="connsiteX24" fmla="*/ 1006679 w 1669410"/>
              <a:gd name="connsiteY24" fmla="*/ 336050 h 1175264"/>
              <a:gd name="connsiteX25" fmla="*/ 1057013 w 1669410"/>
              <a:gd name="connsiteY25" fmla="*/ 302494 h 1175264"/>
              <a:gd name="connsiteX26" fmla="*/ 1107347 w 1669410"/>
              <a:gd name="connsiteY26" fmla="*/ 260549 h 1175264"/>
              <a:gd name="connsiteX27" fmla="*/ 1132514 w 1669410"/>
              <a:gd name="connsiteY27" fmla="*/ 243771 h 1175264"/>
              <a:gd name="connsiteX28" fmla="*/ 1157681 w 1669410"/>
              <a:gd name="connsiteY28" fmla="*/ 235382 h 1175264"/>
              <a:gd name="connsiteX29" fmla="*/ 1451296 w 1669410"/>
              <a:gd name="connsiteY29" fmla="*/ 226993 h 1175264"/>
              <a:gd name="connsiteX30" fmla="*/ 1501630 w 1669410"/>
              <a:gd name="connsiteY30" fmla="*/ 210215 h 1175264"/>
              <a:gd name="connsiteX31" fmla="*/ 1526797 w 1669410"/>
              <a:gd name="connsiteY31" fmla="*/ 193437 h 1175264"/>
              <a:gd name="connsiteX32" fmla="*/ 1551964 w 1669410"/>
              <a:gd name="connsiteY32" fmla="*/ 185048 h 1175264"/>
              <a:gd name="connsiteX33" fmla="*/ 1602298 w 1669410"/>
              <a:gd name="connsiteY33" fmla="*/ 143103 h 1175264"/>
              <a:gd name="connsiteX34" fmla="*/ 1610687 w 1669410"/>
              <a:gd name="connsiteY34" fmla="*/ 109547 h 1175264"/>
              <a:gd name="connsiteX35" fmla="*/ 1610687 w 1669410"/>
              <a:gd name="connsiteY35" fmla="*/ 8879 h 1175264"/>
              <a:gd name="connsiteX36" fmla="*/ 1669410 w 1669410"/>
              <a:gd name="connsiteY36" fmla="*/ 490 h 1175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669410" h="1175264">
                <a:moveTo>
                  <a:pt x="0" y="1166560"/>
                </a:moveTo>
                <a:cubicBezTo>
                  <a:pt x="37407" y="1169232"/>
                  <a:pt x="165590" y="1184733"/>
                  <a:pt x="209725" y="1166560"/>
                </a:cubicBezTo>
                <a:cubicBezTo>
                  <a:pt x="231665" y="1157526"/>
                  <a:pt x="240316" y="1129388"/>
                  <a:pt x="260059" y="1116226"/>
                </a:cubicBezTo>
                <a:cubicBezTo>
                  <a:pt x="317751" y="1077765"/>
                  <a:pt x="291263" y="1089047"/>
                  <a:pt x="335560" y="1074281"/>
                </a:cubicBezTo>
                <a:cubicBezTo>
                  <a:pt x="415447" y="1100910"/>
                  <a:pt x="359784" y="1097071"/>
                  <a:pt x="411061" y="1074281"/>
                </a:cubicBezTo>
                <a:cubicBezTo>
                  <a:pt x="427222" y="1067098"/>
                  <a:pt x="444617" y="1063096"/>
                  <a:pt x="461395" y="1057503"/>
                </a:cubicBezTo>
                <a:lnTo>
                  <a:pt x="486562" y="1049114"/>
                </a:lnTo>
                <a:cubicBezTo>
                  <a:pt x="494951" y="1040725"/>
                  <a:pt x="505148" y="1033818"/>
                  <a:pt x="511729" y="1023947"/>
                </a:cubicBezTo>
                <a:cubicBezTo>
                  <a:pt x="516634" y="1016589"/>
                  <a:pt x="516635" y="1006908"/>
                  <a:pt x="520118" y="998780"/>
                </a:cubicBezTo>
                <a:cubicBezTo>
                  <a:pt x="551217" y="926216"/>
                  <a:pt x="525611" y="999078"/>
                  <a:pt x="545285" y="940057"/>
                </a:cubicBezTo>
                <a:cubicBezTo>
                  <a:pt x="548081" y="912094"/>
                  <a:pt x="542045" y="881751"/>
                  <a:pt x="553674" y="856167"/>
                </a:cubicBezTo>
                <a:cubicBezTo>
                  <a:pt x="558445" y="845671"/>
                  <a:pt x="575975" y="850279"/>
                  <a:pt x="587230" y="847778"/>
                </a:cubicBezTo>
                <a:cubicBezTo>
                  <a:pt x="601149" y="844685"/>
                  <a:pt x="615004" y="840964"/>
                  <a:pt x="629175" y="839389"/>
                </a:cubicBezTo>
                <a:cubicBezTo>
                  <a:pt x="665412" y="835363"/>
                  <a:pt x="701880" y="833796"/>
                  <a:pt x="738232" y="831000"/>
                </a:cubicBezTo>
                <a:lnTo>
                  <a:pt x="763399" y="755499"/>
                </a:lnTo>
                <a:cubicBezTo>
                  <a:pt x="766195" y="747110"/>
                  <a:pt x="770054" y="739003"/>
                  <a:pt x="771788" y="730332"/>
                </a:cubicBezTo>
                <a:cubicBezTo>
                  <a:pt x="777381" y="702369"/>
                  <a:pt x="761512" y="655460"/>
                  <a:pt x="788566" y="646442"/>
                </a:cubicBezTo>
                <a:cubicBezTo>
                  <a:pt x="796955" y="643646"/>
                  <a:pt x="804905" y="638572"/>
                  <a:pt x="813733" y="638053"/>
                </a:cubicBezTo>
                <a:cubicBezTo>
                  <a:pt x="900314" y="632960"/>
                  <a:pt x="987105" y="632460"/>
                  <a:pt x="1073791" y="629664"/>
                </a:cubicBezTo>
                <a:cubicBezTo>
                  <a:pt x="1076587" y="618479"/>
                  <a:pt x="1082180" y="607638"/>
                  <a:pt x="1082180" y="596108"/>
                </a:cubicBezTo>
                <a:cubicBezTo>
                  <a:pt x="1082180" y="587266"/>
                  <a:pt x="1077746" y="578851"/>
                  <a:pt x="1073791" y="570942"/>
                </a:cubicBezTo>
                <a:cubicBezTo>
                  <a:pt x="1069282" y="561924"/>
                  <a:pt x="1063468" y="553520"/>
                  <a:pt x="1057013" y="545775"/>
                </a:cubicBezTo>
                <a:cubicBezTo>
                  <a:pt x="1033822" y="517945"/>
                  <a:pt x="1030689" y="526683"/>
                  <a:pt x="1015068" y="495441"/>
                </a:cubicBezTo>
                <a:cubicBezTo>
                  <a:pt x="1009051" y="483406"/>
                  <a:pt x="1000978" y="447469"/>
                  <a:pt x="998290" y="436718"/>
                </a:cubicBezTo>
                <a:cubicBezTo>
                  <a:pt x="1001086" y="403162"/>
                  <a:pt x="993183" y="366899"/>
                  <a:pt x="1006679" y="336050"/>
                </a:cubicBezTo>
                <a:cubicBezTo>
                  <a:pt x="1014761" y="317576"/>
                  <a:pt x="1057013" y="302494"/>
                  <a:pt x="1057013" y="302494"/>
                </a:cubicBezTo>
                <a:cubicBezTo>
                  <a:pt x="1083368" y="262961"/>
                  <a:pt x="1061498" y="286748"/>
                  <a:pt x="1107347" y="260549"/>
                </a:cubicBezTo>
                <a:cubicBezTo>
                  <a:pt x="1116101" y="255547"/>
                  <a:pt x="1123496" y="248280"/>
                  <a:pt x="1132514" y="243771"/>
                </a:cubicBezTo>
                <a:cubicBezTo>
                  <a:pt x="1140423" y="239816"/>
                  <a:pt x="1148850" y="235847"/>
                  <a:pt x="1157681" y="235382"/>
                </a:cubicBezTo>
                <a:cubicBezTo>
                  <a:pt x="1255457" y="230236"/>
                  <a:pt x="1353424" y="229789"/>
                  <a:pt x="1451296" y="226993"/>
                </a:cubicBezTo>
                <a:cubicBezTo>
                  <a:pt x="1468074" y="221400"/>
                  <a:pt x="1486915" y="220025"/>
                  <a:pt x="1501630" y="210215"/>
                </a:cubicBezTo>
                <a:cubicBezTo>
                  <a:pt x="1510019" y="204622"/>
                  <a:pt x="1517779" y="197946"/>
                  <a:pt x="1526797" y="193437"/>
                </a:cubicBezTo>
                <a:cubicBezTo>
                  <a:pt x="1534706" y="189482"/>
                  <a:pt x="1544055" y="189003"/>
                  <a:pt x="1551964" y="185048"/>
                </a:cubicBezTo>
                <a:cubicBezTo>
                  <a:pt x="1575323" y="173369"/>
                  <a:pt x="1583745" y="161656"/>
                  <a:pt x="1602298" y="143103"/>
                </a:cubicBezTo>
                <a:cubicBezTo>
                  <a:pt x="1605094" y="131918"/>
                  <a:pt x="1610687" y="121077"/>
                  <a:pt x="1610687" y="109547"/>
                </a:cubicBezTo>
                <a:cubicBezTo>
                  <a:pt x="1610687" y="93233"/>
                  <a:pt x="1591809" y="32477"/>
                  <a:pt x="1610687" y="8879"/>
                </a:cubicBezTo>
                <a:cubicBezTo>
                  <a:pt x="1620228" y="-3047"/>
                  <a:pt x="1660199" y="490"/>
                  <a:pt x="1669410" y="4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8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E12C8-5F2C-4E50-BA5D-CA07C288FC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925051" y="6492876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E37D8-C72F-4E41-9E9C-B3648A208058}"/>
              </a:ext>
            </a:extLst>
          </p:cNvPr>
          <p:cNvSpPr/>
          <p:nvPr/>
        </p:nvSpPr>
        <p:spPr>
          <a:xfrm>
            <a:off x="3078602" y="797967"/>
            <a:ext cx="72174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Global NO</a:t>
            </a:r>
            <a:r>
              <a:rPr lang="nl-NL" sz="2000" dirty="0">
                <a:latin typeface="+mj-lt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mapping: Larken et al. 2017 (100m):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309A9-CD76-47F1-9338-6F8AB5AE7237}"/>
              </a:ext>
            </a:extLst>
          </p:cNvPr>
          <p:cNvSpPr/>
          <p:nvPr/>
        </p:nvSpPr>
        <p:spPr>
          <a:xfrm>
            <a:off x="2140602" y="2502499"/>
            <a:ext cx="2535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endParaRPr lang="nl-NL" b="1" i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D5EA28-7B6E-40FE-AC35-1FDBEDA4A72A}"/>
              </a:ext>
            </a:extLst>
          </p:cNvPr>
          <p:cNvSpPr/>
          <p:nvPr/>
        </p:nvSpPr>
        <p:spPr>
          <a:xfrm>
            <a:off x="1629311" y="1871557"/>
            <a:ext cx="7965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LUR model</a:t>
            </a:r>
          </a:p>
          <a:p>
            <a:pPr>
              <a:buClr>
                <a:schemeClr val="dk1"/>
              </a:buClr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Lasso, continental variable as prediction</a:t>
            </a:r>
          </a:p>
        </p:txBody>
      </p:sp>
      <p:pic>
        <p:nvPicPr>
          <p:cNvPr id="1026" name="Picture 2" descr="https://www.ncbi.nlm.nih.gov/corecgi/tileshop/tileshop.fcgi?p=PMC3&amp;id=723800&amp;s=70&amp;r=1&amp;c=3">
            <a:extLst>
              <a:ext uri="{FF2B5EF4-FFF2-40B4-BE49-F238E27FC236}">
                <a16:creationId xmlns:a16="http://schemas.microsoft.com/office/drawing/2014/main" id="{24A3F4CB-84BF-458C-AE25-E99FFD680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15" y="2740136"/>
            <a:ext cx="3982925" cy="398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ncbi.nlm.nih.gov/corecgi/tileshop/tileshop.fcgi?p=PMC3&amp;id=723804&amp;s=70&amp;r=1&amp;c=1">
            <a:extLst>
              <a:ext uri="{FF2B5EF4-FFF2-40B4-BE49-F238E27FC236}">
                <a16:creationId xmlns:a16="http://schemas.microsoft.com/office/drawing/2014/main" id="{5E8442A3-F4BF-447F-9AA5-652C1FEDE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68" y="3696692"/>
            <a:ext cx="4283609" cy="33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AE0DC5-E77A-482D-9D59-AB3F8BF29069}"/>
              </a:ext>
            </a:extLst>
          </p:cNvPr>
          <p:cNvSpPr/>
          <p:nvPr/>
        </p:nvSpPr>
        <p:spPr>
          <a:xfrm>
            <a:off x="6398447" y="1859340"/>
            <a:ext cx="79658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Limitations: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Linear relationship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Road effects not modelled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Only evaluated by Rsquared and RMSE</a:t>
            </a:r>
          </a:p>
          <a:p>
            <a:pPr marL="285750" indent="-285750"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nl-NL" sz="1600" dirty="0">
                <a:latin typeface="+mj-lt"/>
                <a:cs typeface="Calibri" panose="020F0502020204030204" pitchFamily="34" charset="0"/>
              </a:rPr>
              <a:t>Does not include RS measurement</a:t>
            </a:r>
          </a:p>
          <a:p>
            <a:pPr>
              <a:buClr>
                <a:schemeClr val="dk1"/>
              </a:buClr>
            </a:pPr>
            <a:endParaRPr lang="nl-NL" sz="16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68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1240972" y="795543"/>
            <a:ext cx="1049693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Can tree-based machine learning methods and Tropomi improve global NO</a:t>
            </a:r>
            <a:r>
              <a:rPr lang="nl-NL" sz="2000" dirty="0">
                <a:latin typeface="+mj-lt"/>
              </a:rPr>
              <a:t>2</a:t>
            </a:r>
            <a:r>
              <a:rPr lang="nl-NL" sz="2800" dirty="0">
                <a:latin typeface="+mj-lt"/>
              </a:rPr>
              <a:t> mapping ? </a:t>
            </a:r>
          </a:p>
          <a:p>
            <a:r>
              <a:rPr lang="nl-NL" sz="2000" dirty="0">
                <a:latin typeface="+mj-lt"/>
              </a:rPr>
              <a:t> </a:t>
            </a:r>
          </a:p>
        </p:txBody>
      </p:sp>
      <p:pic>
        <p:nvPicPr>
          <p:cNvPr id="5" name="Picture 4" descr="https://miro.medium.com/max/925/1*QJZ6W-Pck_W7RlIDwUIN9Q.jpeg">
            <a:extLst>
              <a:ext uri="{FF2B5EF4-FFF2-40B4-BE49-F238E27FC236}">
                <a16:creationId xmlns:a16="http://schemas.microsoft.com/office/drawing/2014/main" id="{03711F3F-B6C6-4313-9B6A-4197B2D1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373256"/>
            <a:ext cx="6516647" cy="347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F2E7EB96-40E0-41E3-87CE-A601441C1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543" y="3664879"/>
            <a:ext cx="2982486" cy="195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743E1D-3722-40A6-995B-F63C55572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1600201"/>
            <a:ext cx="8229600" cy="4525963"/>
          </a:xfrm>
        </p:spPr>
        <p:txBody>
          <a:bodyPr>
            <a:normAutofit/>
          </a:bodyPr>
          <a:lstStyle/>
          <a:p>
            <a:r>
              <a:rPr lang="nl-NL" sz="1800" dirty="0"/>
              <a:t>Introduction</a:t>
            </a:r>
          </a:p>
          <a:p>
            <a:pPr marL="488950" indent="-285750">
              <a:buFontTx/>
              <a:buChar char="-"/>
            </a:pPr>
            <a:r>
              <a:rPr lang="nl-NL" sz="1800" dirty="0"/>
              <a:t>Spatio-temporal epidemiology</a:t>
            </a:r>
          </a:p>
          <a:p>
            <a:pPr marL="488950" indent="-285750">
              <a:buFontTx/>
              <a:buChar char="-"/>
            </a:pPr>
            <a:r>
              <a:rPr lang="nl-NL" altLang="zh-CN" sz="1800" dirty="0"/>
              <a:t>Air pollution modelling and exposure assessment for health research</a:t>
            </a:r>
            <a:endParaRPr lang="nl-NL" sz="1800" dirty="0"/>
          </a:p>
          <a:p>
            <a:pPr marL="203200" indent="0">
              <a:buNone/>
            </a:pPr>
            <a:r>
              <a:rPr lang="nl-NL" sz="1800" dirty="0"/>
              <a:t> </a:t>
            </a:r>
          </a:p>
          <a:p>
            <a:pPr marL="0" indent="0">
              <a:buNone/>
            </a:pPr>
            <a:endParaRPr lang="nl-NL" altLang="zh-CN" sz="1800" dirty="0"/>
          </a:p>
          <a:p>
            <a:r>
              <a:rPr lang="nl-NL" altLang="zh-CN" sz="1800" dirty="0"/>
              <a:t>Global air pollution modelling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C7A05-4DE3-48C3-9527-94EE093952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686EE7A-9EAA-47FF-BEFE-96D345522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74637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48308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FAAFC-3433-44AE-9BA0-5CE41E590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208" y="977743"/>
            <a:ext cx="8414158" cy="5609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5202624" y="270818"/>
            <a:ext cx="1953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Data: OpenAQ</a:t>
            </a:r>
          </a:p>
        </p:txBody>
      </p:sp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E12C8-5F2C-4E50-BA5D-CA07C288FC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925051" y="6492876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AE0-73BF-4540-B563-75216E88A083}"/>
              </a:ext>
            </a:extLst>
          </p:cNvPr>
          <p:cNvSpPr txBox="1"/>
          <p:nvPr/>
        </p:nvSpPr>
        <p:spPr>
          <a:xfrm>
            <a:off x="1876339" y="1588086"/>
            <a:ext cx="76586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i="1" dirty="0">
              <a:latin typeface="+mj-lt"/>
            </a:endParaRPr>
          </a:p>
          <a:p>
            <a:r>
              <a:rPr lang="nl-NL" altLang="zh-CN" b="1" i="1" dirty="0">
                <a:latin typeface="+mj-lt"/>
              </a:rPr>
              <a:t>Emission-related </a:t>
            </a:r>
            <a:r>
              <a:rPr lang="nl-NL" b="1" i="1" dirty="0">
                <a:latin typeface="+mj-lt"/>
              </a:rPr>
              <a:t> </a:t>
            </a:r>
            <a:endParaRPr lang="nl-NL" i="1" dirty="0">
              <a:latin typeface="+mj-lt"/>
            </a:endParaRPr>
          </a:p>
          <a:p>
            <a:r>
              <a:rPr lang="nl-NL" dirty="0">
                <a:latin typeface="+mj-lt"/>
              </a:rPr>
              <a:t>Road length within 25 m – 300 m radius ring</a:t>
            </a:r>
          </a:p>
          <a:p>
            <a:r>
              <a:rPr lang="en-US" dirty="0">
                <a:latin typeface="+mj-lt"/>
              </a:rPr>
              <a:t>- Highway, primary roads, secondary roads, tertiary roads, unpaved roads</a:t>
            </a:r>
          </a:p>
          <a:p>
            <a:endParaRPr lang="nl-NL" dirty="0">
              <a:latin typeface="+mj-lt"/>
            </a:endParaRPr>
          </a:p>
          <a:p>
            <a:r>
              <a:rPr lang="nl-NL" dirty="0">
                <a:latin typeface="+mj-lt"/>
              </a:rPr>
              <a:t>Industry area </a:t>
            </a:r>
            <a:r>
              <a:rPr lang="en-US" dirty="0">
                <a:latin typeface="+mj-lt"/>
              </a:rPr>
              <a:t>within 25 m – 300 m radius ring</a:t>
            </a:r>
            <a:endParaRPr lang="nl-NL" dirty="0">
              <a:latin typeface="+mj-lt"/>
            </a:endParaRPr>
          </a:p>
          <a:p>
            <a:endParaRPr lang="nl-NL" b="1" dirty="0">
              <a:latin typeface="+mj-lt"/>
            </a:endParaRPr>
          </a:p>
          <a:p>
            <a:r>
              <a:rPr lang="nl-NL" b="1" dirty="0">
                <a:latin typeface="+mj-lt"/>
              </a:rPr>
              <a:t>Background</a:t>
            </a:r>
          </a:p>
          <a:p>
            <a:r>
              <a:rPr lang="nl-NL" dirty="0">
                <a:latin typeface="+mj-lt"/>
              </a:rPr>
              <a:t>Road length within 300 m - 5000 m radius ring</a:t>
            </a:r>
          </a:p>
          <a:p>
            <a:r>
              <a:rPr lang="nl-NL" dirty="0">
                <a:latin typeface="+mj-lt"/>
              </a:rPr>
              <a:t>Population: 1 km, 3 km, 5 km </a:t>
            </a:r>
          </a:p>
          <a:p>
            <a:r>
              <a:rPr lang="nl-NL" dirty="0">
                <a:latin typeface="+mj-lt"/>
              </a:rPr>
              <a:t>Industry area 300m - 5km</a:t>
            </a:r>
            <a:endParaRPr lang="nl-NL" i="1" dirty="0">
              <a:latin typeface="+mj-lt"/>
            </a:endParaRPr>
          </a:p>
          <a:p>
            <a:r>
              <a:rPr lang="en-US" dirty="0">
                <a:latin typeface="+mj-lt"/>
              </a:rPr>
              <a:t>Monthly wind speed (0.5 degree)</a:t>
            </a:r>
          </a:p>
          <a:p>
            <a:r>
              <a:rPr lang="en-US" dirty="0">
                <a:latin typeface="+mj-lt"/>
              </a:rPr>
              <a:t>Monthly temperature   (0.5 degree)</a:t>
            </a:r>
          </a:p>
          <a:p>
            <a:r>
              <a:rPr lang="nl-NL" dirty="0">
                <a:latin typeface="+mj-lt"/>
              </a:rPr>
              <a:t>Surface concentration from Satellite products and the GEOS-CHEM  </a:t>
            </a:r>
          </a:p>
          <a:p>
            <a:r>
              <a:rPr lang="nl-NL" dirty="0">
                <a:latin typeface="+mj-lt"/>
              </a:rPr>
              <a:t>Satellite measured NO</a:t>
            </a:r>
            <a:r>
              <a:rPr lang="nl-NL" sz="1600" dirty="0">
                <a:latin typeface="+mj-lt"/>
              </a:rPr>
              <a:t>2</a:t>
            </a:r>
            <a:r>
              <a:rPr lang="nl-NL" dirty="0">
                <a:latin typeface="+mj-lt"/>
              </a:rPr>
              <a:t> column density</a:t>
            </a:r>
          </a:p>
          <a:p>
            <a:r>
              <a:rPr lang="nl-NL" dirty="0">
                <a:latin typeface="+mj-lt"/>
              </a:rPr>
              <a:t>Distance to coast</a:t>
            </a:r>
          </a:p>
          <a:p>
            <a:endParaRPr lang="nl-NL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E37D8-C72F-4E41-9E9C-B3648A208058}"/>
              </a:ext>
            </a:extLst>
          </p:cNvPr>
          <p:cNvSpPr/>
          <p:nvPr/>
        </p:nvSpPr>
        <p:spPr>
          <a:xfrm>
            <a:off x="5380619" y="633979"/>
            <a:ext cx="179882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 Predictors</a:t>
            </a:r>
          </a:p>
          <a:p>
            <a:pPr algn="ctr">
              <a:buClr>
                <a:schemeClr val="dk1"/>
              </a:buClr>
            </a:pPr>
            <a:endParaRPr lang="nl-NL" sz="28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912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FBE50-DE0D-4479-88BE-C4459A39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22</a:t>
            </a:fld>
            <a:endParaRPr lang="nl-N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952FAD-0168-4F35-B632-39E75301E0C2}"/>
              </a:ext>
            </a:extLst>
          </p:cNvPr>
          <p:cNvSpPr txBox="1">
            <a:spLocks/>
          </p:cNvSpPr>
          <p:nvPr/>
        </p:nvSpPr>
        <p:spPr>
          <a:xfrm>
            <a:off x="-1456497" y="339585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Regularized regression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B0F365F-5E4B-4F6F-AA9F-02ABB102E769}"/>
              </a:ext>
            </a:extLst>
          </p:cNvPr>
          <p:cNvSpPr/>
          <p:nvPr/>
        </p:nvSpPr>
        <p:spPr>
          <a:xfrm>
            <a:off x="858168" y="1913930"/>
            <a:ext cx="1874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24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Arial"/>
              </a:rPr>
              <a:t>  Trees-based </a:t>
            </a:r>
            <a:endParaRPr lang="nl-NL" sz="2400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83B2EA-DCDC-4935-8ECC-816197C72EC6}"/>
              </a:ext>
            </a:extLst>
          </p:cNvPr>
          <p:cNvSpPr/>
          <p:nvPr/>
        </p:nvSpPr>
        <p:spPr>
          <a:xfrm>
            <a:off x="791829" y="237813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latin typeface="+mj-lt"/>
              </a:rPr>
              <a:t>-    Random forest </a:t>
            </a:r>
          </a:p>
          <a:p>
            <a:pPr marL="285750" indent="-285750">
              <a:buFontTx/>
              <a:buChar char="-"/>
            </a:pPr>
            <a:r>
              <a:rPr lang="nl-NL" dirty="0">
                <a:latin typeface="+mj-lt"/>
              </a:rPr>
              <a:t>Stochastic gradient boosting</a:t>
            </a:r>
          </a:p>
          <a:p>
            <a:pPr marL="285750" indent="-285750">
              <a:buFontTx/>
              <a:buChar char="-"/>
            </a:pPr>
            <a:r>
              <a:rPr lang="nl-NL" dirty="0">
                <a:latin typeface="+mj-lt"/>
              </a:rPr>
              <a:t>Extreme gradient bossting</a:t>
            </a:r>
          </a:p>
          <a:p>
            <a:endParaRPr lang="nl-NL" dirty="0">
              <a:latin typeface="+mj-lt"/>
            </a:endParaRPr>
          </a:p>
          <a:p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08684-5B39-49B3-AA38-203D85A0AFCA}"/>
              </a:ext>
            </a:extLst>
          </p:cNvPr>
          <p:cNvSpPr/>
          <p:nvPr/>
        </p:nvSpPr>
        <p:spPr>
          <a:xfrm>
            <a:off x="1055707" y="4810696"/>
            <a:ext cx="2536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2400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Arial"/>
              </a:rPr>
              <a:t>Mechamical model</a:t>
            </a:r>
            <a:endParaRPr lang="nl-NL" sz="2400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A7D4AF-31CE-4BBC-B959-E40277F2B8BB}"/>
              </a:ext>
            </a:extLst>
          </p:cNvPr>
          <p:cNvSpPr/>
          <p:nvPr/>
        </p:nvSpPr>
        <p:spPr>
          <a:xfrm>
            <a:off x="876600" y="5318933"/>
            <a:ext cx="35549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</a:pPr>
            <a:r>
              <a:rPr lang="nl-NL" altLang="zh-CN" dirty="0">
                <a:solidFill>
                  <a:srgbClr val="000000"/>
                </a:solidFill>
                <a:latin typeface="+mj-lt"/>
                <a:cs typeface="Calibri" panose="020F0502020204030204" pitchFamily="34" charset="0"/>
                <a:sym typeface="Arial"/>
              </a:rPr>
              <a:t>-    Nonlinear regression integrating air distribution mechanisms</a:t>
            </a:r>
            <a:endParaRPr lang="nl-NL" dirty="0">
              <a:solidFill>
                <a:srgbClr val="000000"/>
              </a:solidFill>
              <a:latin typeface="+mj-lt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862C9F-1BAC-4F8B-8904-2F1E74EE5A39}"/>
              </a:ext>
            </a:extLst>
          </p:cNvPr>
          <p:cNvSpPr/>
          <p:nvPr/>
        </p:nvSpPr>
        <p:spPr>
          <a:xfrm>
            <a:off x="875572" y="384160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Tx/>
              <a:buChar char="-"/>
            </a:pPr>
            <a:r>
              <a:rPr lang="nl-NL" dirty="0">
                <a:latin typeface="+mj-lt"/>
              </a:rPr>
              <a:t>Ridge</a:t>
            </a:r>
          </a:p>
          <a:p>
            <a:pPr marL="285750" indent="-285750">
              <a:buFontTx/>
              <a:buChar char="-"/>
            </a:pPr>
            <a:r>
              <a:rPr lang="nl-NL" dirty="0">
                <a:latin typeface="+mj-lt"/>
              </a:rPr>
              <a:t>Lasso</a:t>
            </a:r>
          </a:p>
          <a:p>
            <a:pPr marL="285750" indent="-285750">
              <a:buFontTx/>
              <a:buChar char="-"/>
            </a:pPr>
            <a:r>
              <a:rPr lang="nl-NL" dirty="0">
                <a:latin typeface="+mj-lt"/>
              </a:rPr>
              <a:t>ElasticNet</a:t>
            </a:r>
          </a:p>
          <a:p>
            <a:endParaRPr lang="nl-NL" dirty="0">
              <a:latin typeface="+mj-lt"/>
            </a:endParaRPr>
          </a:p>
          <a:p>
            <a:endParaRPr lang="nl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223AC-AB47-46A6-975C-7A41083A4B4D}"/>
              </a:ext>
            </a:extLst>
          </p:cNvPr>
          <p:cNvSpPr/>
          <p:nvPr/>
        </p:nvSpPr>
        <p:spPr>
          <a:xfrm>
            <a:off x="5244875" y="553884"/>
            <a:ext cx="13419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nl-NL" sz="2800" dirty="0">
                <a:latin typeface="+mj-lt"/>
              </a:rPr>
              <a:t>Method</a:t>
            </a:r>
            <a:endParaRPr lang="nl-NL" sz="24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A76B54-78B1-41CC-BFD4-6340B83C85D1}"/>
              </a:ext>
            </a:extLst>
          </p:cNvPr>
          <p:cNvSpPr/>
          <p:nvPr/>
        </p:nvSpPr>
        <p:spPr>
          <a:xfrm>
            <a:off x="850505" y="1638743"/>
            <a:ext cx="4238448" cy="4915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B6DD6D-EBEB-40F4-BA6D-5530AF604987}"/>
              </a:ext>
            </a:extLst>
          </p:cNvPr>
          <p:cNvSpPr/>
          <p:nvPr/>
        </p:nvSpPr>
        <p:spPr>
          <a:xfrm>
            <a:off x="6972216" y="1638744"/>
            <a:ext cx="3752756" cy="49158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6DA5F8-46A5-4514-86D4-FFA5E8CE1BE2}"/>
              </a:ext>
            </a:extLst>
          </p:cNvPr>
          <p:cNvSpPr/>
          <p:nvPr/>
        </p:nvSpPr>
        <p:spPr>
          <a:xfrm>
            <a:off x="5630966" y="12981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nl-NL" dirty="0">
                <a:latin typeface="+mj-lt"/>
              </a:rPr>
              <a:t>Compare global and national models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064CFBE-88A3-4F67-9650-B014A36792AC}"/>
              </a:ext>
            </a:extLst>
          </p:cNvPr>
          <p:cNvSpPr/>
          <p:nvPr/>
        </p:nvSpPr>
        <p:spPr>
          <a:xfrm>
            <a:off x="550968" y="1321722"/>
            <a:ext cx="4700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Comparing different statistical learning methods </a:t>
            </a:r>
            <a:endParaRPr lang="nl-NL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865CD34-550B-475D-8D18-849BA8D162F8}"/>
              </a:ext>
            </a:extLst>
          </p:cNvPr>
          <p:cNvSpPr/>
          <p:nvPr/>
        </p:nvSpPr>
        <p:spPr>
          <a:xfrm>
            <a:off x="7184312" y="1913930"/>
            <a:ext cx="2852576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Four national models</a:t>
            </a:r>
            <a:r>
              <a:rPr lang="nl-NL" dirty="0"/>
              <a:t>:</a:t>
            </a:r>
          </a:p>
          <a:p>
            <a:pPr fontAlgn="base"/>
            <a:endParaRPr lang="nl-NL" dirty="0"/>
          </a:p>
          <a:p>
            <a:pPr fontAlgn="base"/>
            <a:r>
              <a:rPr lang="nl-NL" dirty="0">
                <a:latin typeface="+mj-lt"/>
              </a:rPr>
              <a:t>US (100), </a:t>
            </a:r>
          </a:p>
          <a:p>
            <a:pPr fontAlgn="base"/>
            <a:r>
              <a:rPr lang="nl-NL" dirty="0">
                <a:latin typeface="+mj-lt"/>
              </a:rPr>
              <a:t>China (1400), </a:t>
            </a:r>
          </a:p>
          <a:p>
            <a:pPr fontAlgn="base"/>
            <a:r>
              <a:rPr lang="nl-NL" dirty="0">
                <a:latin typeface="+mj-lt"/>
              </a:rPr>
              <a:t>Germany (350), </a:t>
            </a:r>
          </a:p>
          <a:p>
            <a:pPr fontAlgn="base"/>
            <a:r>
              <a:rPr lang="nl-NL" dirty="0">
                <a:latin typeface="+mj-lt"/>
              </a:rPr>
              <a:t>Spain (350)</a:t>
            </a:r>
          </a:p>
          <a:p>
            <a:pPr fontAlgn="base"/>
            <a:endParaRPr lang="nl-NL" dirty="0"/>
          </a:p>
          <a:p>
            <a:pPr fontAlgn="base"/>
            <a:r>
              <a:rPr lang="nl-NL" sz="2400" dirty="0">
                <a:latin typeface="+mj-lt"/>
              </a:rPr>
              <a:t>A global model </a:t>
            </a:r>
          </a:p>
          <a:p>
            <a:pPr fontAlgn="base"/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306590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183BF-2B68-4272-9434-D6FA1DF194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870FE-67E5-4F2E-80A8-B734221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64" y="228096"/>
            <a:ext cx="9192381" cy="61282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8864FAE-4CDE-4F7E-B2DE-763E3577B7D8}"/>
              </a:ext>
            </a:extLst>
          </p:cNvPr>
          <p:cNvSpPr/>
          <p:nvPr/>
        </p:nvSpPr>
        <p:spPr>
          <a:xfrm>
            <a:off x="425277" y="5430047"/>
            <a:ext cx="67767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Paired correlation: separating between day and night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70B26A-A918-4170-B431-533DF04AD0E8}"/>
              </a:ext>
            </a:extLst>
          </p:cNvPr>
          <p:cNvSpPr/>
          <p:nvPr/>
        </p:nvSpPr>
        <p:spPr>
          <a:xfrm>
            <a:off x="3182058" y="5916834"/>
            <a:ext cx="1263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germany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73D9E2-D49F-469A-9CBB-F5A0E36A31CE}"/>
              </a:ext>
            </a:extLst>
          </p:cNvPr>
          <p:cNvSpPr/>
          <p:nvPr/>
        </p:nvSpPr>
        <p:spPr>
          <a:xfrm>
            <a:off x="7564073" y="5768975"/>
            <a:ext cx="1199626" cy="217839"/>
          </a:xfrm>
          <a:prstGeom prst="roundRect">
            <a:avLst>
              <a:gd name="adj" fmla="val 3998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7E49FF-B3EF-425B-AE81-2356EBEC4B65}"/>
              </a:ext>
            </a:extLst>
          </p:cNvPr>
          <p:cNvSpPr/>
          <p:nvPr/>
        </p:nvSpPr>
        <p:spPr>
          <a:xfrm>
            <a:off x="8293917" y="966289"/>
            <a:ext cx="469783" cy="854122"/>
          </a:xfrm>
          <a:prstGeom prst="roundRect">
            <a:avLst>
              <a:gd name="adj" fmla="val 3998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A79EEE-F0AB-4B7A-A365-1D2EDAEC78D4}"/>
              </a:ext>
            </a:extLst>
          </p:cNvPr>
          <p:cNvSpPr/>
          <p:nvPr/>
        </p:nvSpPr>
        <p:spPr>
          <a:xfrm>
            <a:off x="8293917" y="4384753"/>
            <a:ext cx="469783" cy="675757"/>
          </a:xfrm>
          <a:prstGeom prst="roundRect">
            <a:avLst>
              <a:gd name="adj" fmla="val 39984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0E5FC-D7BA-4287-856F-109D330A333D}"/>
              </a:ext>
            </a:extLst>
          </p:cNvPr>
          <p:cNvSpPr txBox="1"/>
          <p:nvPr/>
        </p:nvSpPr>
        <p:spPr>
          <a:xfrm>
            <a:off x="9317371" y="629082"/>
            <a:ext cx="14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Local roads 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4BB792-D263-4EC7-9881-E3638568CC11}"/>
              </a:ext>
            </a:extLst>
          </p:cNvPr>
          <p:cNvSpPr txBox="1"/>
          <p:nvPr/>
        </p:nvSpPr>
        <p:spPr>
          <a:xfrm>
            <a:off x="9491442" y="4104774"/>
            <a:ext cx="142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Primary roads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D2CDE5-CB67-43F2-BA69-D7C4216B46DD}"/>
              </a:ext>
            </a:extLst>
          </p:cNvPr>
          <p:cNvSpPr txBox="1"/>
          <p:nvPr/>
        </p:nvSpPr>
        <p:spPr>
          <a:xfrm>
            <a:off x="9499831" y="5440227"/>
            <a:ext cx="142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Tropomi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E35E4D-1829-45AD-86F0-49CD049D68CA}"/>
              </a:ext>
            </a:extLst>
          </p:cNvPr>
          <p:cNvSpPr/>
          <p:nvPr/>
        </p:nvSpPr>
        <p:spPr>
          <a:xfrm>
            <a:off x="5819021" y="-24886"/>
            <a:ext cx="7542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771732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D737C-CEF8-4D09-8547-30ACB8AC76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21" t="2129" r="4205" b="2179"/>
          <a:stretch/>
        </p:blipFill>
        <p:spPr>
          <a:xfrm>
            <a:off x="3758267" y="1374259"/>
            <a:ext cx="4890781" cy="52614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4178263" y="514096"/>
            <a:ext cx="38354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Result: global model accuracy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78892" y="3072402"/>
            <a:ext cx="2449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RMSE: root mean squared error</a:t>
            </a:r>
          </a:p>
          <a:p>
            <a:r>
              <a:rPr lang="nl-NL" dirty="0"/>
              <a:t>MAE: mean absolute error</a:t>
            </a:r>
          </a:p>
          <a:p>
            <a:r>
              <a:rPr lang="nl-NL" dirty="0"/>
              <a:t>IQR: interquartile range</a:t>
            </a:r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022597" y="237260"/>
            <a:ext cx="44107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Result: global and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RF vs. </a:t>
            </a:r>
            <a:r>
              <a:rPr lang="nl-NL" altLang="zh-CN" sz="2400" dirty="0">
                <a:latin typeface="+mj-lt"/>
                <a:cs typeface="Calibri" panose="020F0502020204030204" pitchFamily="34" charset="0"/>
              </a:rPr>
              <a:t>Lasso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102584"/>
              </p:ext>
            </p:extLst>
          </p:nvPr>
        </p:nvGraphicFramePr>
        <p:xfrm>
          <a:off x="6583437" y="1453785"/>
          <a:ext cx="2734249" cy="505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49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16692">
                <a:tc>
                  <a:txBody>
                    <a:bodyPr/>
                    <a:lstStyle/>
                    <a:p>
                      <a:r>
                        <a:rPr lang="nl-NL" sz="1600" dirty="0"/>
                        <a:t>Global model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216691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6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6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529520"/>
              </p:ext>
            </p:extLst>
          </p:nvPr>
        </p:nvGraphicFramePr>
        <p:xfrm>
          <a:off x="3724551" y="1453785"/>
          <a:ext cx="2734249" cy="50785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249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354169">
                <a:tc>
                  <a:txBody>
                    <a:bodyPr/>
                    <a:lstStyle/>
                    <a:p>
                      <a:r>
                        <a:rPr lang="nl-NL" sz="1600" dirty="0"/>
                        <a:t>National model of Germany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178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6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6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6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6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600" dirty="0"/>
                        <a:t>Primary </a:t>
                      </a: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6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6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6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3807591" y="630446"/>
            <a:ext cx="45768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24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6583437" y="2583799"/>
            <a:ext cx="312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145623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3355596" y="1137673"/>
            <a:ext cx="5647368" cy="57203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5454674" y="398354"/>
            <a:ext cx="1583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9437614" y="2627785"/>
            <a:ext cx="2449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RMSE: root mean squared error</a:t>
            </a:r>
          </a:p>
          <a:p>
            <a:r>
              <a:rPr lang="nl-NL" dirty="0"/>
              <a:t>MAE: mean absolute error</a:t>
            </a:r>
          </a:p>
          <a:p>
            <a:r>
              <a:rPr lang="nl-NL" dirty="0"/>
              <a:t>IQR: interquartile range</a:t>
            </a:r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11674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0127B1-2C76-412B-B877-1442D21DCA65}"/>
              </a:ext>
            </a:extLst>
          </p:cNvPr>
          <p:cNvSpPr/>
          <p:nvPr/>
        </p:nvSpPr>
        <p:spPr>
          <a:xfrm>
            <a:off x="8730757" y="1132569"/>
            <a:ext cx="401109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dirty="0"/>
              <a:t> </a:t>
            </a:r>
            <a:r>
              <a:rPr lang="nl-NL" dirty="0">
                <a:cs typeface="Calibri" panose="020F0502020204030204" pitchFamily="34" charset="0"/>
              </a:rPr>
              <a:t>emission-related variables </a:t>
            </a:r>
          </a:p>
          <a:p>
            <a:pPr fontAlgn="base"/>
            <a:endParaRPr lang="nl-NL" altLang="zh-CN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FAFC22-9322-4B35-BD06-87FD7DAA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78" y="949850"/>
            <a:ext cx="6192884" cy="58177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A569DB-7D1D-48FE-A1D3-93E02CD5DDA1}"/>
              </a:ext>
            </a:extLst>
          </p:cNvPr>
          <p:cNvSpPr txBox="1"/>
          <p:nvPr/>
        </p:nvSpPr>
        <p:spPr>
          <a:xfrm>
            <a:off x="6683844" y="6211669"/>
            <a:ext cx="204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xgb: xgboost</a:t>
            </a:r>
          </a:p>
          <a:p>
            <a:r>
              <a:rPr lang="nl-NL" dirty="0"/>
              <a:t>RF: random forest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590C8E-19CC-465F-A6EA-33987A65C828}"/>
              </a:ext>
            </a:extLst>
          </p:cNvPr>
          <p:cNvSpPr/>
          <p:nvPr/>
        </p:nvSpPr>
        <p:spPr>
          <a:xfrm>
            <a:off x="1903148" y="360727"/>
            <a:ext cx="55798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 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Prediction from different methods</a:t>
            </a:r>
          </a:p>
          <a:p>
            <a:pPr fontAlgn="base"/>
            <a:endParaRPr lang="nl-NL" altLang="zh-CN" sz="28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391713-D081-4A48-B5DA-193720DF5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8011486" y="2644193"/>
            <a:ext cx="2536716" cy="352899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69DE8A6-274A-4DE3-808F-33FEA24DEEA0}"/>
              </a:ext>
            </a:extLst>
          </p:cNvPr>
          <p:cNvSpPr/>
          <p:nvPr/>
        </p:nvSpPr>
        <p:spPr>
          <a:xfrm>
            <a:off x="10273089" y="4005899"/>
            <a:ext cx="1072836" cy="3316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F2D663-B0FB-4788-974B-E5AEB035B298}"/>
              </a:ext>
            </a:extLst>
          </p:cNvPr>
          <p:cNvSpPr/>
          <p:nvPr/>
        </p:nvSpPr>
        <p:spPr>
          <a:xfrm>
            <a:off x="7381638" y="3674222"/>
            <a:ext cx="1072836" cy="3316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16750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7A2706-CE01-4E8A-8283-4C5E954518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4BE69-32BA-4836-89BF-279902C3E123}"/>
              </a:ext>
            </a:extLst>
          </p:cNvPr>
          <p:cNvSpPr txBox="1"/>
          <p:nvPr/>
        </p:nvSpPr>
        <p:spPr>
          <a:xfrm>
            <a:off x="4137433" y="529365"/>
            <a:ext cx="7342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dirty="0">
                <a:latin typeface="+mj-lt"/>
              </a:rPr>
              <a:t>Spatio-temporal Epidemiology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54215D-AF91-47AA-AA44-BAD27D4948D0}"/>
              </a:ext>
            </a:extLst>
          </p:cNvPr>
          <p:cNvSpPr txBox="1"/>
          <p:nvPr/>
        </p:nvSpPr>
        <p:spPr>
          <a:xfrm>
            <a:off x="1222218" y="1153025"/>
            <a:ext cx="90519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b="1" dirty="0">
                <a:latin typeface="+mj-lt"/>
              </a:rPr>
              <a:t>Spatiotemporal epidemiology: </a:t>
            </a:r>
            <a:r>
              <a:rPr lang="nl-NL" altLang="zh-CN" dirty="0">
                <a:latin typeface="+mj-lt"/>
              </a:rPr>
              <a:t>The description and analysis of geographical data, specifically health outcome data and factors that may explain variations in these outcome data over space.</a:t>
            </a:r>
            <a:r>
              <a:rPr lang="nl-NL" dirty="0">
                <a:latin typeface="+mj-lt"/>
              </a:rPr>
              <a:t>   factors: environmental, demographic,</a:t>
            </a:r>
            <a:r>
              <a:rPr lang="nl-NL" b="1" dirty="0">
                <a:latin typeface="+mj-lt"/>
              </a:rPr>
              <a:t> </a:t>
            </a:r>
            <a:r>
              <a:rPr lang="nl-NL" dirty="0">
                <a:latin typeface="+mj-lt"/>
              </a:rPr>
              <a:t>genetic, habits, infectious risk factors.</a:t>
            </a:r>
          </a:p>
          <a:p>
            <a:r>
              <a:rPr lang="nl-NL" altLang="zh-CN" dirty="0">
                <a:latin typeface="+mj-lt"/>
              </a:rPr>
              <a:t>  </a:t>
            </a:r>
          </a:p>
          <a:p>
            <a:r>
              <a:rPr lang="nl-NL" altLang="zh-CN" b="1" dirty="0">
                <a:latin typeface="+mj-lt"/>
              </a:rPr>
              <a:t>Environmental epidemiology: </a:t>
            </a:r>
            <a:r>
              <a:rPr lang="nl-NL" altLang="zh-CN" dirty="0">
                <a:latin typeface="+mj-lt"/>
              </a:rPr>
              <a:t>Spatiotemporal epidemiology that focuses on how </a:t>
            </a:r>
            <a:r>
              <a:rPr lang="en-US" dirty="0">
                <a:latin typeface="+mj-lt"/>
              </a:rPr>
              <a:t>environmental exposures impact human health.</a:t>
            </a:r>
            <a:endParaRPr lang="nl-NL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41D3A0-A7A4-43E6-B411-C5BEB361DD72}"/>
              </a:ext>
            </a:extLst>
          </p:cNvPr>
          <p:cNvSpPr txBox="1"/>
          <p:nvPr/>
        </p:nvSpPr>
        <p:spPr>
          <a:xfrm>
            <a:off x="2681237" y="3862659"/>
            <a:ext cx="3181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+mj-lt"/>
              </a:rPr>
              <a:t>Origin</a:t>
            </a:r>
          </a:p>
          <a:p>
            <a:r>
              <a:rPr lang="nl-NL" dirty="0">
                <a:latin typeface="+mj-lt"/>
              </a:rPr>
              <a:t>1854 John Snow, </a:t>
            </a:r>
          </a:p>
          <a:p>
            <a:r>
              <a:rPr lang="nl-NL" dirty="0">
                <a:latin typeface="+mj-lt"/>
              </a:rPr>
              <a:t>Identify possible causes of cholera outbreaks. </a:t>
            </a:r>
          </a:p>
        </p:txBody>
      </p:sp>
      <p:pic>
        <p:nvPicPr>
          <p:cNvPr id="3074" name="Picture 2" descr="Afbeeldingsresultaat voor john snow cholera">
            <a:extLst>
              <a:ext uri="{FF2B5EF4-FFF2-40B4-BE49-F238E27FC236}">
                <a16:creationId xmlns:a16="http://schemas.microsoft.com/office/drawing/2014/main" id="{6D4DC4B2-CFBB-439F-8F3A-9A8BE5348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321" r="605"/>
          <a:stretch/>
        </p:blipFill>
        <p:spPr bwMode="auto">
          <a:xfrm>
            <a:off x="5386017" y="2969537"/>
            <a:ext cx="3414906" cy="366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351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C7619-EF12-4898-B209-21727D116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5BF13-895E-4B51-9CD9-BA5F956A943E}"/>
              </a:ext>
            </a:extLst>
          </p:cNvPr>
          <p:cNvSpPr/>
          <p:nvPr/>
        </p:nvSpPr>
        <p:spPr>
          <a:xfrm>
            <a:off x="5673194" y="398354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China 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9AF-FD33-4C8E-B478-15A9E02FEBA4}"/>
              </a:ext>
            </a:extLst>
          </p:cNvPr>
          <p:cNvSpPr txBox="1"/>
          <p:nvPr/>
        </p:nvSpPr>
        <p:spPr>
          <a:xfrm>
            <a:off x="9311780" y="3164681"/>
            <a:ext cx="2449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RMSE: root mean squared error</a:t>
            </a:r>
          </a:p>
          <a:p>
            <a:r>
              <a:rPr lang="nl-NL" dirty="0"/>
              <a:t>MAE: mean absolute error</a:t>
            </a:r>
          </a:p>
          <a:p>
            <a:r>
              <a:rPr lang="nl-NL" dirty="0"/>
              <a:t>IQR: interquartile range</a:t>
            </a:r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B45F7-67FB-4163-B1D9-A5D72758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13" y="1090569"/>
            <a:ext cx="5781698" cy="55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5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5342931" y="920647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Conclusion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759974" y="1816385"/>
            <a:ext cx="963270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The validation results indicate that tree-based methods are more suitable than Lasso for a global NO2 maping and their global models  can achieve an accuracy as good as national models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nl-NL" altLang="zh-CN" sz="2400" dirty="0"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nl-NL" altLang="zh-CN" sz="2400" dirty="0">
                <a:latin typeface="+mj-lt"/>
              </a:rPr>
              <a:t>The differences in validataion accuracy between statistical learning methods are small.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nl-NL" altLang="zh-CN" sz="2400" dirty="0"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nl-NL" altLang="zh-CN" sz="2400" dirty="0">
                <a:latin typeface="+mj-lt"/>
              </a:rPr>
              <a:t>The patterns of spatial predictions using different methods are notably different.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nl-NL" altLang="zh-CN" sz="2400" dirty="0"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Field tracking measurements may be needed for validation.</a:t>
            </a:r>
          </a:p>
        </p:txBody>
      </p:sp>
    </p:spTree>
    <p:extLst>
      <p:ext uri="{BB962C8B-B14F-4D97-AF65-F5344CB8AC3E}">
        <p14:creationId xmlns:p14="http://schemas.microsoft.com/office/powerpoint/2010/main" val="389207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0" name="Freeform: Shape 138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61" name="Freeform: Shape 140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7464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DCD28-0AEE-40AD-862B-64502FE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442411"/>
            <a:ext cx="4996329" cy="2024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2052" name="Picture 4" descr="Sentinel-1">
            <a:extLst>
              <a:ext uri="{FF2B5EF4-FFF2-40B4-BE49-F238E27FC236}">
                <a16:creationId xmlns:a16="http://schemas.microsoft.com/office/drawing/2014/main" id="{B0F25217-2B3A-414F-A4FF-C4B681392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4" b="30455"/>
          <a:stretch/>
        </p:blipFill>
        <p:spPr bwMode="auto">
          <a:xfrm>
            <a:off x="979870" y="2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02CD3F-C546-455E-90D3-9F7ABA9612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46" r="5716" b="1"/>
          <a:stretch/>
        </p:blipFill>
        <p:spPr>
          <a:xfrm>
            <a:off x="1" y="3120244"/>
            <a:ext cx="5001415" cy="3733214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91DA0-1C99-40DB-9DB7-6980E85E9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E35DE2-9F5C-4B56-BA61-A4375A4E2238}"/>
              </a:ext>
            </a:extLst>
          </p:cNvPr>
          <p:cNvSpPr/>
          <p:nvPr/>
        </p:nvSpPr>
        <p:spPr>
          <a:xfrm>
            <a:off x="1968617" y="1362423"/>
            <a:ext cx="72648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[1] Shaddock et al., 2018</a:t>
            </a:r>
            <a:r>
              <a:rPr lang="nl-NL" dirty="0"/>
              <a:t>: </a:t>
            </a:r>
            <a:r>
              <a:rPr lang="nl-NL" i="1" dirty="0">
                <a:latin typeface="Roboto"/>
              </a:rPr>
              <a:t>Environ. Sci. Technol.</a:t>
            </a:r>
            <a:r>
              <a:rPr lang="nl-NL" dirty="0">
                <a:latin typeface="Roboto"/>
              </a:rPr>
              <a:t>201852169069-9078</a:t>
            </a:r>
          </a:p>
          <a:p>
            <a:r>
              <a:rPr lang="nl-NL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 https://www.theguardian.com/sustainable-business/2016/jul/05/how-air-pollution-affects-your-health-infographic</a:t>
            </a:r>
            <a:endParaRPr lang="nl-NL" dirty="0"/>
          </a:p>
          <a:p>
            <a:r>
              <a:rPr lang="nl-NL" dirty="0"/>
              <a:t>[3] </a:t>
            </a:r>
            <a:r>
              <a:rPr lang="nl-NL" dirty="0">
                <a:hlinkClick r:id="rId3"/>
              </a:rPr>
              <a:t>http://www.tropomi.eu/sites/default/files/files/agu_veefkind.pdf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3204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7672271" y="2161949"/>
            <a:ext cx="3372374" cy="38541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8446562" y="1095943"/>
            <a:ext cx="30060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400" dirty="0"/>
              <a:t> </a:t>
            </a:r>
            <a:r>
              <a:rPr lang="nl-NL" altLang="zh-CN" sz="28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8285622" y="4913251"/>
            <a:ext cx="1072836" cy="331677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highway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10815321" y="3097323"/>
            <a:ext cx="1072836" cy="33167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86276" y="108642"/>
            <a:ext cx="7401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40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539" y="2816240"/>
            <a:ext cx="4023363" cy="3012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9584" y="0"/>
            <a:ext cx="7633607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8088609" y="2650401"/>
            <a:ext cx="1072836" cy="3316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8371529" y="1161506"/>
            <a:ext cx="22933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2400" dirty="0"/>
              <a:t>Prediction: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10993484" y="5030946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45085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C7619-EF12-4898-B209-21727D1167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65BF13-895E-4B51-9CD9-BA5F956A943E}"/>
              </a:ext>
            </a:extLst>
          </p:cNvPr>
          <p:cNvSpPr/>
          <p:nvPr/>
        </p:nvSpPr>
        <p:spPr>
          <a:xfrm>
            <a:off x="5673194" y="398354"/>
            <a:ext cx="1146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China 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1D39AF-FD33-4C8E-B478-15A9E02FEBA4}"/>
              </a:ext>
            </a:extLst>
          </p:cNvPr>
          <p:cNvSpPr txBox="1"/>
          <p:nvPr/>
        </p:nvSpPr>
        <p:spPr>
          <a:xfrm>
            <a:off x="9311780" y="3164681"/>
            <a:ext cx="244958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RMSE: root mean squared error</a:t>
            </a:r>
          </a:p>
          <a:p>
            <a:r>
              <a:rPr lang="nl-NL" dirty="0"/>
              <a:t>MAE: mean absolute error</a:t>
            </a:r>
          </a:p>
          <a:p>
            <a:r>
              <a:rPr lang="nl-NL" dirty="0"/>
              <a:t>IQR: interquartile range</a:t>
            </a:r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B45F7-67FB-4163-B1D9-A5D72758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313" y="1090569"/>
            <a:ext cx="5781698" cy="552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693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8011486" y="911316"/>
            <a:ext cx="34411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8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05" y="56624"/>
            <a:ext cx="6358357" cy="685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8011486" y="2644193"/>
            <a:ext cx="2536716" cy="352899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10273089" y="4005899"/>
            <a:ext cx="1072836" cy="33167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7381638" y="3674222"/>
            <a:ext cx="1072836" cy="3316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458078" y="4637103"/>
            <a:ext cx="1320116" cy="6249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458078" y="5333365"/>
            <a:ext cx="1963025" cy="6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67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8556CB-5AFD-4A10-9E43-60250A3DC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40" y="583921"/>
            <a:ext cx="3483849" cy="54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13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6174" y="73593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altLang="zh-CN" sz="2800" dirty="0"/>
              <a:t>Exposome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364441" y="908777"/>
            <a:ext cx="9547397" cy="57961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+mj-lt"/>
              </a:rPr>
              <a:t> Link environment to health: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84" y="1651859"/>
            <a:ext cx="3353059" cy="29285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9085" y="4907972"/>
            <a:ext cx="3907307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Challenge: detailed space-time paths over a large population and long time period may not be available.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074C6-AB67-41C4-89E4-6EBE2763FCCE}"/>
              </a:ext>
            </a:extLst>
          </p:cNvPr>
          <p:cNvSpPr/>
          <p:nvPr/>
        </p:nvSpPr>
        <p:spPr>
          <a:xfrm>
            <a:off x="5651503" y="133021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+mj-lt"/>
              </a:rPr>
              <a:t> </a:t>
            </a:r>
            <a:endParaRPr lang="nl-NL" dirty="0"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44BAD8-6701-49B6-9CD4-34E53BEF1469}"/>
              </a:ext>
            </a:extLst>
          </p:cNvPr>
          <p:cNvSpPr/>
          <p:nvPr/>
        </p:nvSpPr>
        <p:spPr>
          <a:xfrm>
            <a:off x="4576392" y="6413935"/>
            <a:ext cx="47000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highlight>
                  <a:srgbClr val="C0C0C0"/>
                </a:highlight>
              </a:rPr>
              <a:t>work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9BD1E4-E50E-4CAD-B3C8-3FB68AF5399C}"/>
              </a:ext>
            </a:extLst>
          </p:cNvPr>
          <p:cNvGrpSpPr/>
          <p:nvPr/>
        </p:nvGrpSpPr>
        <p:grpSpPr>
          <a:xfrm>
            <a:off x="5180672" y="1338491"/>
            <a:ext cx="4111019" cy="4610732"/>
            <a:chOff x="5180672" y="1338491"/>
            <a:chExt cx="4111019" cy="461073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05DD189-582D-48A5-AE0F-4F9CB58D7639}"/>
                </a:ext>
              </a:extLst>
            </p:cNvPr>
            <p:cNvGrpSpPr/>
            <p:nvPr/>
          </p:nvGrpSpPr>
          <p:grpSpPr>
            <a:xfrm>
              <a:off x="6277757" y="1623959"/>
              <a:ext cx="2178848" cy="1826678"/>
              <a:chOff x="5892178" y="938366"/>
              <a:chExt cx="4677385" cy="393033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1C333A9-4C34-4905-AE2C-EFCA679290D8}"/>
                  </a:ext>
                </a:extLst>
              </p:cNvPr>
              <p:cNvGrpSpPr/>
              <p:nvPr/>
            </p:nvGrpSpPr>
            <p:grpSpPr>
              <a:xfrm>
                <a:off x="9985865" y="2756218"/>
                <a:ext cx="226292" cy="119230"/>
                <a:chOff x="4101899" y="3026498"/>
                <a:chExt cx="226292" cy="119230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08572B80-A9E0-4C48-87DF-2C261DC04177}"/>
                    </a:ext>
                  </a:extLst>
                </p:cNvPr>
                <p:cNvSpPr/>
                <p:nvPr/>
              </p:nvSpPr>
              <p:spPr>
                <a:xfrm>
                  <a:off x="4146296" y="3080835"/>
                  <a:ext cx="137499" cy="64893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/>
                </a:p>
              </p:txBody>
            </p:sp>
            <p:sp>
              <p:nvSpPr>
                <p:cNvPr id="23" name="Triangle 12">
                  <a:extLst>
                    <a:ext uri="{FF2B5EF4-FFF2-40B4-BE49-F238E27FC236}">
                      <a16:creationId xmlns:a16="http://schemas.microsoft.com/office/drawing/2014/main" id="{0297DAB7-711A-455B-B5D7-8D5716C14D35}"/>
                    </a:ext>
                  </a:extLst>
                </p:cNvPr>
                <p:cNvSpPr/>
                <p:nvPr/>
              </p:nvSpPr>
              <p:spPr>
                <a:xfrm>
                  <a:off x="4101899" y="3026498"/>
                  <a:ext cx="226292" cy="54213"/>
                </a:xfrm>
                <a:prstGeom prst="triangl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/>
                </a:p>
              </p:txBody>
            </p:sp>
          </p:grp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3F00347-D1C7-478E-BBAF-5C203BF9A8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2178" y="938366"/>
                <a:ext cx="4677385" cy="393033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EDABF09-CF43-4648-AA3D-7CA973D494E1}"/>
                  </a:ext>
                </a:extLst>
              </p:cNvPr>
              <p:cNvGrpSpPr/>
              <p:nvPr/>
            </p:nvGrpSpPr>
            <p:grpSpPr>
              <a:xfrm>
                <a:off x="7366069" y="3383280"/>
                <a:ext cx="226293" cy="119230"/>
                <a:chOff x="4101899" y="3026498"/>
                <a:chExt cx="226293" cy="11923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47FB308-641D-4963-981E-491CD983305A}"/>
                    </a:ext>
                  </a:extLst>
                </p:cNvPr>
                <p:cNvSpPr/>
                <p:nvPr/>
              </p:nvSpPr>
              <p:spPr>
                <a:xfrm>
                  <a:off x="4146296" y="3080835"/>
                  <a:ext cx="137500" cy="64893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/>
                </a:p>
              </p:txBody>
            </p:sp>
            <p:sp>
              <p:nvSpPr>
                <p:cNvPr id="21" name="Triangle 12">
                  <a:extLst>
                    <a:ext uri="{FF2B5EF4-FFF2-40B4-BE49-F238E27FC236}">
                      <a16:creationId xmlns:a16="http://schemas.microsoft.com/office/drawing/2014/main" id="{06BD25CF-9D30-4816-9D42-227108133877}"/>
                    </a:ext>
                  </a:extLst>
                </p:cNvPr>
                <p:cNvSpPr/>
                <p:nvPr/>
              </p:nvSpPr>
              <p:spPr>
                <a:xfrm>
                  <a:off x="4101899" y="3026498"/>
                  <a:ext cx="226293" cy="54213"/>
                </a:xfrm>
                <a:prstGeom prst="triangl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56F9BC7-91DA-4452-A5AF-ECB64C7A4F49}"/>
                  </a:ext>
                </a:extLst>
              </p:cNvPr>
              <p:cNvGrpSpPr/>
              <p:nvPr/>
            </p:nvGrpSpPr>
            <p:grpSpPr>
              <a:xfrm>
                <a:off x="10030262" y="2813082"/>
                <a:ext cx="226292" cy="119230"/>
                <a:chOff x="4101899" y="3026498"/>
                <a:chExt cx="226292" cy="119230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EA3BB60A-7F4F-4A58-9E74-45B31D2AD8C3}"/>
                    </a:ext>
                  </a:extLst>
                </p:cNvPr>
                <p:cNvSpPr/>
                <p:nvPr/>
              </p:nvSpPr>
              <p:spPr>
                <a:xfrm>
                  <a:off x="4146296" y="3080835"/>
                  <a:ext cx="137499" cy="64893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/>
                </a:p>
              </p:txBody>
            </p:sp>
            <p:sp>
              <p:nvSpPr>
                <p:cNvPr id="19" name="Triangle 12">
                  <a:extLst>
                    <a:ext uri="{FF2B5EF4-FFF2-40B4-BE49-F238E27FC236}">
                      <a16:creationId xmlns:a16="http://schemas.microsoft.com/office/drawing/2014/main" id="{0EEAF9EB-0F9C-4C2F-B479-2C900BF6526C}"/>
                    </a:ext>
                  </a:extLst>
                </p:cNvPr>
                <p:cNvSpPr/>
                <p:nvPr/>
              </p:nvSpPr>
              <p:spPr>
                <a:xfrm>
                  <a:off x="4101899" y="3026498"/>
                  <a:ext cx="226292" cy="54213"/>
                </a:xfrm>
                <a:prstGeom prst="triangle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788">
                    <a:solidFill>
                      <a:schemeClr val="accent2"/>
                    </a:solidFill>
                  </a:endParaRPr>
                </a:p>
              </p:txBody>
            </p:sp>
          </p:grpSp>
        </p:grp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826D4B0-E7DC-4F87-9F1D-8C86C6B17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07943" y="1691492"/>
              <a:ext cx="1064419" cy="1635919"/>
            </a:xfrm>
            <a:prstGeom prst="rect">
              <a:avLst/>
            </a:prstGeom>
          </p:spPr>
        </p:pic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4B569490-8606-457F-8E0B-873E8CF0C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304614" y="1214549"/>
              <a:ext cx="291457" cy="539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1B9CAEE6-8CEE-4EB0-95EA-6D3BCD94A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52856" y="3950399"/>
              <a:ext cx="3238835" cy="1998824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2F1CF1A-5B50-4EA3-853A-9EB9307251B4}"/>
                </a:ext>
              </a:extLst>
            </p:cNvPr>
            <p:cNvCxnSpPr>
              <a:cxnSpLocks/>
            </p:cNvCxnSpPr>
            <p:nvPr/>
          </p:nvCxnSpPr>
          <p:spPr>
            <a:xfrm>
              <a:off x="8546300" y="3530947"/>
              <a:ext cx="0" cy="838904"/>
            </a:xfrm>
            <a:prstGeom prst="straightConnector1">
              <a:avLst/>
            </a:prstGeom>
            <a:ln w="5080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82C2DFA7-0FFC-4948-82AE-DBED3398D73F}"/>
              </a:ext>
            </a:extLst>
          </p:cNvPr>
          <p:cNvSpPr txBox="1"/>
          <p:nvPr/>
        </p:nvSpPr>
        <p:spPr>
          <a:xfrm>
            <a:off x="6590105" y="1144234"/>
            <a:ext cx="3907307" cy="33855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Agent-based modelling approach</a:t>
            </a:r>
          </a:p>
        </p:txBody>
      </p: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B26C606-0154-4A7C-BC86-FB8CFD13A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99110"/>
              </p:ext>
            </p:extLst>
          </p:nvPr>
        </p:nvGraphicFramePr>
        <p:xfrm>
          <a:off x="8456605" y="1629948"/>
          <a:ext cx="3511173" cy="17990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8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99052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altLang="zh-CN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weekdays</a:t>
                      </a:r>
                      <a:endParaRPr lang="en-GB" sz="1600" dirty="0">
                        <a:effectLst/>
                        <a:latin typeface="+mj-lt"/>
                        <a:ea typeface="Times New Roman" charset="0"/>
                        <a:cs typeface="Calibri" panose="020F0502020204030204" pitchFamily="34" charset="0"/>
                      </a:endParaRPr>
                    </a:p>
                  </a:txBody>
                  <a:tcPr marL="34005" marR="34005" marT="34005" marB="3400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00:00 - 08:00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08:00 - 09:00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08:10 - 17:00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17:00 - 18:00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17:09 - 23:59</a:t>
                      </a:r>
                      <a:endParaRPr lang="en-GB" sz="1600" dirty="0">
                        <a:effectLst/>
                        <a:latin typeface="+mj-lt"/>
                        <a:ea typeface="Times New Roman" charset="0"/>
                        <a:cs typeface="Calibri" panose="020F0502020204030204" pitchFamily="34" charset="0"/>
                      </a:endParaRPr>
                    </a:p>
                  </a:txBody>
                  <a:tcPr marL="34005" marR="34005" marT="34005" marB="34005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home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commuting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work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commuting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  <a:latin typeface="+mj-lt"/>
                          <a:cs typeface="Calibri" panose="020F0502020204030204" pitchFamily="34" charset="0"/>
                        </a:rPr>
                        <a:t>home</a:t>
                      </a:r>
                      <a:endParaRPr lang="en-GB" sz="1600" dirty="0">
                        <a:effectLst/>
                        <a:latin typeface="+mj-lt"/>
                        <a:ea typeface="Times New Roman" charset="0"/>
                        <a:cs typeface="Calibri" panose="020F0502020204030204" pitchFamily="34" charset="0"/>
                      </a:endParaRPr>
                    </a:p>
                  </a:txBody>
                  <a:tcPr marL="34005" marR="34005" marT="34005" marB="3400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5D2A2-DCD9-447B-BEE7-30EC3E593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925" y="2857500"/>
            <a:ext cx="8229600" cy="1143000"/>
          </a:xfrm>
        </p:spPr>
        <p:txBody>
          <a:bodyPr/>
          <a:lstStyle/>
          <a:p>
            <a:r>
              <a:rPr lang="en-US" sz="3200" dirty="0"/>
              <a:t>Take a deep breath</a:t>
            </a:r>
            <a:endParaRPr lang="nl-NL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43512-658A-4CC3-9C16-50ECA88CF3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3F2045-9B91-465A-9EE5-C7F19E9E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90119"/>
            <a:ext cx="9144000" cy="49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555" y="706264"/>
            <a:ext cx="8820961" cy="1143000"/>
          </a:xfrm>
        </p:spPr>
        <p:txBody>
          <a:bodyPr>
            <a:normAutofit fontScale="90000"/>
          </a:bodyPr>
          <a:lstStyle/>
          <a:p>
            <a:pPr marL="203200"/>
            <a:r>
              <a:rPr lang="nl-NL" sz="3100" dirty="0">
                <a:cs typeface="Calibri" panose="020F0502020204030204" pitchFamily="34" charset="0"/>
              </a:rPr>
              <a:t>Air pollution</a:t>
            </a:r>
            <a:br>
              <a:rPr lang="nl-NL" sz="2400" dirty="0">
                <a:cs typeface="Calibri" panose="020F0502020204030204" pitchFamily="34" charset="0"/>
              </a:rPr>
            </a:br>
            <a:br>
              <a:rPr lang="nl-NL" sz="2400" dirty="0">
                <a:cs typeface="Calibri" panose="020F0502020204030204" pitchFamily="34" charset="0"/>
              </a:rPr>
            </a:br>
            <a:r>
              <a:rPr lang="nl-NL" sz="2000" dirty="0">
                <a:cs typeface="Calibri" panose="020F0502020204030204" pitchFamily="34" charset="0"/>
              </a:rPr>
              <a:t>--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chemicals or particles in the atmosphere that poses health and environmental threats. </a:t>
            </a:r>
            <a:endParaRPr lang="nl-NL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0342228" y="6492875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6834" y="6019837"/>
            <a:ext cx="5187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Mortality: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World: more than</a:t>
            </a:r>
            <a:r>
              <a:rPr lang="en-US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3.2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8.8 millions death a year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39291-2F80-44BB-B261-659094B0060C}"/>
              </a:ext>
            </a:extLst>
          </p:cNvPr>
          <p:cNvSpPr/>
          <p:nvPr/>
        </p:nvSpPr>
        <p:spPr>
          <a:xfrm>
            <a:off x="546088" y="1849264"/>
            <a:ext cx="3193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7489-0725-43D0-A2C6-EEB8EF690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055" y="2293128"/>
            <a:ext cx="7350381" cy="3395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636787-1497-4713-9F1F-EB75350713FB}"/>
              </a:ext>
            </a:extLst>
          </p:cNvPr>
          <p:cNvSpPr/>
          <p:nvPr/>
        </p:nvSpPr>
        <p:spPr>
          <a:xfrm>
            <a:off x="4139762" y="4070402"/>
            <a:ext cx="1023457" cy="20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6894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1071C-9672-4EC9-988E-C26C1DDB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5288" y="2882769"/>
            <a:ext cx="4373384" cy="1143000"/>
          </a:xfrm>
        </p:spPr>
        <p:txBody>
          <a:bodyPr>
            <a:normAutofit fontScale="90000"/>
          </a:bodyPr>
          <a:lstStyle/>
          <a:p>
            <a:r>
              <a:rPr lang="nl-NL" sz="2700" dirty="0">
                <a:cs typeface="Calibri" panose="020F0502020204030204" pitchFamily="34" charset="0"/>
              </a:rPr>
              <a:t>Most measured air pollutants and their health impacts </a:t>
            </a:r>
            <a:br>
              <a:rPr lang="nl-NL" sz="2700" dirty="0">
                <a:cs typeface="Calibri" panose="020F0502020204030204" pitchFamily="34" charset="0"/>
              </a:rPr>
            </a:b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O</a:t>
            </a:r>
            <a:r>
              <a:rPr lang="nl-NL" sz="2000" dirty="0">
                <a:cs typeface="Calibri" panose="020F0502020204030204" pitchFamily="34" charset="0"/>
              </a:rPr>
              <a:t>3 </a:t>
            </a: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NO</a:t>
            </a:r>
            <a:r>
              <a:rPr lang="nl-NL" sz="2000" dirty="0">
                <a:cs typeface="Calibri" panose="020F0502020204030204" pitchFamily="34" charset="0"/>
              </a:rPr>
              <a:t>2</a:t>
            </a: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SO</a:t>
            </a:r>
            <a:r>
              <a:rPr lang="nl-NL" sz="2000" dirty="0">
                <a:cs typeface="Calibri" panose="020F0502020204030204" pitchFamily="34" charset="0"/>
              </a:rPr>
              <a:t>2</a:t>
            </a: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CO</a:t>
            </a: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PMx</a:t>
            </a:r>
            <a:br>
              <a:rPr lang="nl-NL" sz="2700" dirty="0">
                <a:cs typeface="Calibri" panose="020F0502020204030204" pitchFamily="34" charset="0"/>
              </a:rPr>
            </a:br>
            <a:br>
              <a:rPr lang="nl-NL" sz="2700" dirty="0">
                <a:cs typeface="Calibri" panose="020F0502020204030204" pitchFamily="34" charset="0"/>
              </a:rPr>
            </a:br>
            <a:br>
              <a:rPr lang="nl-NL" sz="2700" dirty="0">
                <a:cs typeface="Calibri" panose="020F0502020204030204" pitchFamily="34" charset="0"/>
              </a:rPr>
            </a:br>
            <a:r>
              <a:rPr lang="nl-NL" sz="2700" dirty="0">
                <a:cs typeface="Calibri" panose="020F0502020204030204" pitchFamily="34" charset="0"/>
              </a:rPr>
              <a:t>Little is known about how air pollutant affect health over a population</a:t>
            </a:r>
            <a:br>
              <a:rPr lang="nl-NL" sz="2700" dirty="0">
                <a:cs typeface="Calibri" panose="020F0502020204030204" pitchFamily="34" charset="0"/>
              </a:rPr>
            </a:br>
            <a:br>
              <a:rPr lang="nl-NL" sz="2700" dirty="0">
                <a:cs typeface="Calibri" panose="020F0502020204030204" pitchFamily="34" charset="0"/>
              </a:rPr>
            </a:br>
            <a:br>
              <a:rPr lang="nl-NL" sz="2700" dirty="0">
                <a:cs typeface="Calibri" panose="020F0502020204030204" pitchFamily="34" charset="0"/>
              </a:rPr>
            </a:br>
            <a:br>
              <a:rPr lang="nl-NL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8E172-E5C5-40F0-89EC-89CDA063DB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88A560-553A-407A-BF18-D6BE515922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" t="2416" r="585" b="13354"/>
          <a:stretch/>
        </p:blipFill>
        <p:spPr>
          <a:xfrm>
            <a:off x="1981200" y="106756"/>
            <a:ext cx="4373384" cy="32382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4496DF-9C01-497E-B722-16D405F55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688" y="3454269"/>
            <a:ext cx="4381696" cy="3296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0B25F3-BCB4-4880-95BA-07BF1E5BCF0B}"/>
              </a:ext>
            </a:extLst>
          </p:cNvPr>
          <p:cNvSpPr txBox="1"/>
          <p:nvPr/>
        </p:nvSpPr>
        <p:spPr>
          <a:xfrm>
            <a:off x="6354585" y="6457741"/>
            <a:ext cx="120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 [2]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1013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6833" t="13294" r="25107"/>
          <a:stretch/>
        </p:blipFill>
        <p:spPr>
          <a:xfrm>
            <a:off x="275703" y="3386826"/>
            <a:ext cx="5574094" cy="3292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is global air pollutant mapping and exposure assessment important?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10758" y="3017494"/>
            <a:ext cx="2751992" cy="2813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1397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10795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03200" indent="0">
              <a:buNone/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Station measurements</a:t>
            </a:r>
          </a:p>
          <a:p>
            <a:pPr marL="203200" indent="0">
              <a:buNone/>
            </a:pP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1771328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Unequally distributed ground monitors</a:t>
            </a: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comparison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05" y="3386826"/>
            <a:ext cx="5521137" cy="2755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6243744" y="3017494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1163</Words>
  <Application>Microsoft Office PowerPoint</Application>
  <PresentationFormat>Widescreen</PresentationFormat>
  <Paragraphs>299</Paragraphs>
  <Slides>37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Roboto</vt:lpstr>
      <vt:lpstr>Arial</vt:lpstr>
      <vt:lpstr>Calibri</vt:lpstr>
      <vt:lpstr>Calibri Light</vt:lpstr>
      <vt:lpstr>Cambria Math</vt:lpstr>
      <vt:lpstr>Verdana</vt:lpstr>
      <vt:lpstr>Office Theme</vt:lpstr>
      <vt:lpstr>  Global air pollution modelling    </vt:lpstr>
      <vt:lpstr>Overview</vt:lpstr>
      <vt:lpstr>PowerPoint Presentation</vt:lpstr>
      <vt:lpstr>PowerPoint Presentation</vt:lpstr>
      <vt:lpstr>Exposome    </vt:lpstr>
      <vt:lpstr>Take a deep breath</vt:lpstr>
      <vt:lpstr>Air pollution  -- Consists of chemicals or particles in the atmosphere that poses health and environmental threats. </vt:lpstr>
      <vt:lpstr>Most measured air pollutants and their health impacts   O3  NO2 SO2 CO PMx   Little is known about how air pollutant affect health over a population    </vt:lpstr>
      <vt:lpstr>Why is global air pollutant mapping and exposure assessment important? </vt:lpstr>
      <vt:lpstr>Remote sensing measurements:  OMI (Ozone Monitoring Instrument)</vt:lpstr>
      <vt:lpstr>PowerPoint Presentation</vt:lpstr>
      <vt:lpstr>PowerPoint Presentation</vt:lpstr>
      <vt:lpstr>PowerPoint Presentation</vt:lpstr>
      <vt:lpstr>Air pollution modelling methods  </vt:lpstr>
      <vt:lpstr>  Predicting air pollution and analyzing the sources. </vt:lpstr>
      <vt:lpstr>  Predictor variables in buffers </vt:lpstr>
      <vt:lpstr>LUR Prediction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Lu, M. (Meng)</cp:lastModifiedBy>
  <cp:revision>64</cp:revision>
  <dcterms:created xsi:type="dcterms:W3CDTF">2019-08-27T14:27:31Z</dcterms:created>
  <dcterms:modified xsi:type="dcterms:W3CDTF">2019-08-29T16:12:09Z</dcterms:modified>
</cp:coreProperties>
</file>